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4" r:id="rId4"/>
    <p:sldId id="277" r:id="rId5"/>
    <p:sldId id="278" r:id="rId6"/>
    <p:sldId id="299" r:id="rId7"/>
    <p:sldId id="298" r:id="rId8"/>
    <p:sldId id="514" r:id="rId9"/>
    <p:sldId id="300" r:id="rId10"/>
    <p:sldId id="515" r:id="rId11"/>
    <p:sldId id="516" r:id="rId12"/>
    <p:sldId id="517" r:id="rId13"/>
    <p:sldId id="518" r:id="rId14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6"/>
    <p:restoredTop sz="94719"/>
  </p:normalViewPr>
  <p:slideViewPr>
    <p:cSldViewPr>
      <p:cViewPr varScale="1">
        <p:scale>
          <a:sx n="148" d="100"/>
          <a:sy n="148" d="100"/>
        </p:scale>
        <p:origin x="7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00BBC-6BE1-EA40-A74B-D0B642EF22A5}" type="datetimeFigureOut">
              <a:rPr lang="es-ES_tradnl" smtClean="0"/>
              <a:t>19/1/22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F9505-5827-D34A-8191-8BD64D2155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302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B0A16-68A7-AA47-87D3-BC04E21DD0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9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B0A16-68A7-AA47-87D3-BC04E21DD0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2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>
            <a:extLst>
              <a:ext uri="{FF2B5EF4-FFF2-40B4-BE49-F238E27FC236}">
                <a16:creationId xmlns:a16="http://schemas.microsoft.com/office/drawing/2014/main" id="{3BDA4469-F008-B84D-AF1A-982321081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0C9B9D-689F-EC40-9DE4-1AD3B6B71FC9}" type="slidenum">
              <a:rPr lang="en-US" altLang="en-CL" sz="1200"/>
              <a:pPr eaLnBrk="1" hangingPunct="1"/>
              <a:t>7</a:t>
            </a:fld>
            <a:endParaRPr lang="en-US" altLang="en-CL" sz="1200"/>
          </a:p>
        </p:txBody>
      </p:sp>
      <p:sp>
        <p:nvSpPr>
          <p:cNvPr id="191491" name="Rectangle 2">
            <a:extLst>
              <a:ext uri="{FF2B5EF4-FFF2-40B4-BE49-F238E27FC236}">
                <a16:creationId xmlns:a16="http://schemas.microsoft.com/office/drawing/2014/main" id="{C1C37ECB-72C2-914A-92CC-55A3FA49BC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96975" y="690563"/>
            <a:ext cx="4619625" cy="3465512"/>
          </a:xfrm>
          <a:ln/>
        </p:spPr>
      </p:sp>
      <p:sp>
        <p:nvSpPr>
          <p:cNvPr id="191492" name="Rectangle 3">
            <a:extLst>
              <a:ext uri="{FF2B5EF4-FFF2-40B4-BE49-F238E27FC236}">
                <a16:creationId xmlns:a16="http://schemas.microsoft.com/office/drawing/2014/main" id="{6AC4429A-D3F2-B947-B6A3-9941B24C1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7850"/>
            <a:ext cx="5140325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CL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students have a copy of this file.  (3,3) is also a solution.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B0A16-68A7-AA47-87D3-BC04E21DD0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3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>
            <a:extLst>
              <a:ext uri="{FF2B5EF4-FFF2-40B4-BE49-F238E27FC236}">
                <a16:creationId xmlns:a16="http://schemas.microsoft.com/office/drawing/2014/main" id="{3BDA4469-F008-B84D-AF1A-982321081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0C9B9D-689F-EC40-9DE4-1AD3B6B71FC9}" type="slidenum">
              <a:rPr lang="en-US" altLang="en-CL" sz="1200"/>
              <a:pPr eaLnBrk="1" hangingPunct="1"/>
              <a:t>9</a:t>
            </a:fld>
            <a:endParaRPr lang="en-US" altLang="en-CL" sz="1200"/>
          </a:p>
        </p:txBody>
      </p:sp>
      <p:sp>
        <p:nvSpPr>
          <p:cNvPr id="191491" name="Rectangle 2">
            <a:extLst>
              <a:ext uri="{FF2B5EF4-FFF2-40B4-BE49-F238E27FC236}">
                <a16:creationId xmlns:a16="http://schemas.microsoft.com/office/drawing/2014/main" id="{C1C37ECB-72C2-914A-92CC-55A3FA49BC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96975" y="690563"/>
            <a:ext cx="4619625" cy="3465512"/>
          </a:xfrm>
          <a:ln/>
        </p:spPr>
      </p:sp>
      <p:sp>
        <p:nvSpPr>
          <p:cNvPr id="191492" name="Rectangle 3">
            <a:extLst>
              <a:ext uri="{FF2B5EF4-FFF2-40B4-BE49-F238E27FC236}">
                <a16:creationId xmlns:a16="http://schemas.microsoft.com/office/drawing/2014/main" id="{6AC4429A-D3F2-B947-B6A3-9941B24C1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7850"/>
            <a:ext cx="5140325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CL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students have a copy of this file.  (3,3) is also a solution.</a:t>
            </a:r>
          </a:p>
        </p:txBody>
      </p:sp>
    </p:spTree>
    <p:extLst>
      <p:ext uri="{BB962C8B-B14F-4D97-AF65-F5344CB8AC3E}">
        <p14:creationId xmlns:p14="http://schemas.microsoft.com/office/powerpoint/2010/main" val="261716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>
            <a:extLst>
              <a:ext uri="{FF2B5EF4-FFF2-40B4-BE49-F238E27FC236}">
                <a16:creationId xmlns:a16="http://schemas.microsoft.com/office/drawing/2014/main" id="{3BDA4469-F008-B84D-AF1A-982321081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0C9B9D-689F-EC40-9DE4-1AD3B6B71FC9}" type="slidenum">
              <a:rPr lang="en-US" altLang="en-CL" sz="1200"/>
              <a:pPr eaLnBrk="1" hangingPunct="1"/>
              <a:t>10</a:t>
            </a:fld>
            <a:endParaRPr lang="en-US" altLang="en-CL" sz="1200"/>
          </a:p>
        </p:txBody>
      </p:sp>
      <p:sp>
        <p:nvSpPr>
          <p:cNvPr id="191491" name="Rectangle 2">
            <a:extLst>
              <a:ext uri="{FF2B5EF4-FFF2-40B4-BE49-F238E27FC236}">
                <a16:creationId xmlns:a16="http://schemas.microsoft.com/office/drawing/2014/main" id="{C1C37ECB-72C2-914A-92CC-55A3FA49BC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96975" y="690563"/>
            <a:ext cx="4619625" cy="3465512"/>
          </a:xfrm>
          <a:ln/>
        </p:spPr>
      </p:sp>
      <p:sp>
        <p:nvSpPr>
          <p:cNvPr id="191492" name="Rectangle 3">
            <a:extLst>
              <a:ext uri="{FF2B5EF4-FFF2-40B4-BE49-F238E27FC236}">
                <a16:creationId xmlns:a16="http://schemas.microsoft.com/office/drawing/2014/main" id="{6AC4429A-D3F2-B947-B6A3-9941B24C1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7850"/>
            <a:ext cx="5140325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CL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students have a copy of this file.  (3,3) is also a solution.</a:t>
            </a:r>
          </a:p>
        </p:txBody>
      </p:sp>
    </p:spTree>
    <p:extLst>
      <p:ext uri="{BB962C8B-B14F-4D97-AF65-F5344CB8AC3E}">
        <p14:creationId xmlns:p14="http://schemas.microsoft.com/office/powerpoint/2010/main" val="406655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>
            <a:extLst>
              <a:ext uri="{FF2B5EF4-FFF2-40B4-BE49-F238E27FC236}">
                <a16:creationId xmlns:a16="http://schemas.microsoft.com/office/drawing/2014/main" id="{3BDA4469-F008-B84D-AF1A-982321081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0C9B9D-689F-EC40-9DE4-1AD3B6B71FC9}" type="slidenum">
              <a:rPr lang="en-US" altLang="en-CL" sz="1200"/>
              <a:pPr eaLnBrk="1" hangingPunct="1"/>
              <a:t>11</a:t>
            </a:fld>
            <a:endParaRPr lang="en-US" altLang="en-CL" sz="1200"/>
          </a:p>
        </p:txBody>
      </p:sp>
      <p:sp>
        <p:nvSpPr>
          <p:cNvPr id="191491" name="Rectangle 2">
            <a:extLst>
              <a:ext uri="{FF2B5EF4-FFF2-40B4-BE49-F238E27FC236}">
                <a16:creationId xmlns:a16="http://schemas.microsoft.com/office/drawing/2014/main" id="{C1C37ECB-72C2-914A-92CC-55A3FA49BC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96975" y="690563"/>
            <a:ext cx="4619625" cy="3465512"/>
          </a:xfrm>
          <a:ln/>
        </p:spPr>
      </p:sp>
      <p:sp>
        <p:nvSpPr>
          <p:cNvPr id="191492" name="Rectangle 3">
            <a:extLst>
              <a:ext uri="{FF2B5EF4-FFF2-40B4-BE49-F238E27FC236}">
                <a16:creationId xmlns:a16="http://schemas.microsoft.com/office/drawing/2014/main" id="{6AC4429A-D3F2-B947-B6A3-9941B24C1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7850"/>
            <a:ext cx="5140325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CL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students have a copy of this file.  (3,3) is also a solution.</a:t>
            </a:r>
          </a:p>
        </p:txBody>
      </p:sp>
    </p:spTree>
    <p:extLst>
      <p:ext uri="{BB962C8B-B14F-4D97-AF65-F5344CB8AC3E}">
        <p14:creationId xmlns:p14="http://schemas.microsoft.com/office/powerpoint/2010/main" val="1688028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>
            <a:extLst>
              <a:ext uri="{FF2B5EF4-FFF2-40B4-BE49-F238E27FC236}">
                <a16:creationId xmlns:a16="http://schemas.microsoft.com/office/drawing/2014/main" id="{3BDA4469-F008-B84D-AF1A-982321081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7575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0C9B9D-689F-EC40-9DE4-1AD3B6B71FC9}" type="slidenum">
              <a:rPr lang="en-US" altLang="en-CL" sz="1200"/>
              <a:pPr eaLnBrk="1" hangingPunct="1"/>
              <a:t>12</a:t>
            </a:fld>
            <a:endParaRPr lang="en-US" altLang="en-CL" sz="1200"/>
          </a:p>
        </p:txBody>
      </p:sp>
      <p:sp>
        <p:nvSpPr>
          <p:cNvPr id="191491" name="Rectangle 2">
            <a:extLst>
              <a:ext uri="{FF2B5EF4-FFF2-40B4-BE49-F238E27FC236}">
                <a16:creationId xmlns:a16="http://schemas.microsoft.com/office/drawing/2014/main" id="{C1C37ECB-72C2-914A-92CC-55A3FA49BC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96975" y="690563"/>
            <a:ext cx="4619625" cy="3465512"/>
          </a:xfrm>
          <a:ln/>
        </p:spPr>
      </p:sp>
      <p:sp>
        <p:nvSpPr>
          <p:cNvPr id="191492" name="Rectangle 3">
            <a:extLst>
              <a:ext uri="{FF2B5EF4-FFF2-40B4-BE49-F238E27FC236}">
                <a16:creationId xmlns:a16="http://schemas.microsoft.com/office/drawing/2014/main" id="{6AC4429A-D3F2-B947-B6A3-9941B24C1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7850"/>
            <a:ext cx="5140325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CL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students have a copy of this file.  (3,3) is also a solution.</a:t>
            </a:r>
          </a:p>
        </p:txBody>
      </p:sp>
    </p:spTree>
    <p:extLst>
      <p:ext uri="{BB962C8B-B14F-4D97-AF65-F5344CB8AC3E}">
        <p14:creationId xmlns:p14="http://schemas.microsoft.com/office/powerpoint/2010/main" val="95609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E605C86-C864-4888-B84C-140BD0BC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931B2-F164-4E36-B1C0-C3B7C8BE5F7D}" type="datetimeFigureOut">
              <a:rPr lang="es-ES"/>
              <a:pPr>
                <a:defRPr/>
              </a:pPr>
              <a:t>19/1/22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B920554-4EEB-4D75-9A94-DED2692D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507391F-24C9-4BCE-A990-BFCA1E66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0E51E-A22B-43E9-9B8A-9174F44DB8D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8205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485532B-27FA-40E2-8EA0-D93A87EE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FF228-880D-41A0-98EC-07C0A72E55B6}" type="datetimeFigureOut">
              <a:rPr lang="es-ES"/>
              <a:pPr>
                <a:defRPr/>
              </a:pPr>
              <a:t>19/1/22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1FA5304-6EAE-4775-AF0E-6399714F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B638DBF-0A13-44DF-9029-04498607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0AC46-5EE1-4AD7-98F7-07B860F8EA4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4679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E52BA84-05C8-457A-9360-670A8317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E415B-CD3A-4DBE-8E2A-59D4CB2BA3FF}" type="datetimeFigureOut">
              <a:rPr lang="es-ES"/>
              <a:pPr>
                <a:defRPr/>
              </a:pPr>
              <a:t>19/1/22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68A0B46-E851-4A0D-A7EE-A19AD9B9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0D41D86-24A4-4BC7-A66A-DAC31C4D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28134-5294-49DD-BD6A-6B8ECD56EBF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5205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88CD2B5-4932-4631-B416-32AE2BFC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7F47-44DE-42DB-8F28-092B86C4FA4E}" type="datetimeFigureOut">
              <a:rPr lang="es-ES"/>
              <a:pPr>
                <a:defRPr/>
              </a:pPr>
              <a:t>19/1/22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8BED286-F3AA-49F2-A733-A7FFD334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2F89711-4C01-420B-B53C-A58A55E8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A5307-33F6-4235-91FE-A5A3079C56F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786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A2ECEB5-1591-4D9D-B98F-5A10BCFC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1A33-9E21-4297-931C-77A3F30CABB1}" type="datetimeFigureOut">
              <a:rPr lang="es-ES"/>
              <a:pPr>
                <a:defRPr/>
              </a:pPr>
              <a:t>19/1/22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8E053E3-5A45-40F1-928E-F5C382D1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EDD8B81-4862-44B7-A025-E7659585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AA494-FC04-4CAF-BBF2-9DD50EF7ED7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9447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95E14E4-0A44-4DDE-9A29-B6BC192B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907BF-C34A-477D-8119-2A3F6664C40A}" type="datetimeFigureOut">
              <a:rPr lang="es-ES"/>
              <a:pPr>
                <a:defRPr/>
              </a:pPr>
              <a:t>19/1/22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1E737AE-9FEB-458F-922D-2D8BE558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07E9787-C488-4154-AAAE-1DDA97CF0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B67CB-C12A-4030-9672-584CF74FF5A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0340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54B22B24-F9DF-43B4-8294-0385C7AF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77DB-3046-4157-8184-EC0E82EADF35}" type="datetimeFigureOut">
              <a:rPr lang="es-ES"/>
              <a:pPr>
                <a:defRPr/>
              </a:pPr>
              <a:t>19/1/22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0E34E2C-5EFC-4C36-88B8-7073DED0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0202E1C-5261-497D-BBCA-4FDB6A73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9F02B-A941-449F-8209-9A3017BB861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2035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DE525124-13D9-4F94-83D4-625FB1D3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2B84-A7BF-443C-A718-B436D96EC133}" type="datetimeFigureOut">
              <a:rPr lang="es-ES"/>
              <a:pPr>
                <a:defRPr/>
              </a:pPr>
              <a:t>19/1/22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3D486809-2300-4AB8-AE55-F238FBE7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288138DA-7964-49E8-A06C-26EE532C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1B8C7-92D2-4D79-8DFB-65189BA6349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3243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051CDB79-1FA7-4380-ABA4-F5E58603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A1E8-4530-42B0-AA29-DF882BC084B1}" type="datetimeFigureOut">
              <a:rPr lang="es-ES"/>
              <a:pPr>
                <a:defRPr/>
              </a:pPr>
              <a:t>19/1/22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101098DD-2239-41D4-B9F2-30C97F2C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E61BB483-DC78-4912-AA80-9AF0546E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6016A-59EC-48AD-B383-2419AFDCCB7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8326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17EBEAA1-5C52-455F-BB18-0CCE300A4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52BF-C53A-499B-80B8-B847A2AA91B9}" type="datetimeFigureOut">
              <a:rPr lang="es-ES"/>
              <a:pPr>
                <a:defRPr/>
              </a:pPr>
              <a:t>19/1/22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C5CC5F32-CA73-4A3F-88DA-ACD390B4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1127D973-1541-4B2A-B8A9-03237FBE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ED5D8-4187-4B7A-9D73-7322A5A3784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095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5EBFA09-FAA9-4E3A-92D3-7CF1A35A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DE1A-F8FF-4236-925C-2FF4DD14487A}" type="datetimeFigureOut">
              <a:rPr lang="es-ES"/>
              <a:pPr>
                <a:defRPr/>
              </a:pPr>
              <a:t>19/1/22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7784413-99A1-4F25-B7EA-735D5816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1A3D56C-BFE3-4FC5-A25E-EF771DE8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5AF86-D63B-49E8-9CF4-409E30C3429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632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E2BABF67-472A-4BB7-B948-E1F82EA15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A03F-A898-4850-9E3C-DB56F5479411}" type="datetimeFigureOut">
              <a:rPr lang="es-ES"/>
              <a:pPr>
                <a:defRPr/>
              </a:pPr>
              <a:t>19/1/22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6BF08F5-4B34-4955-BCCC-1EAA95AD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C379910-61F8-4E6F-A4C7-CA9D6AD6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F85E0-FBEC-431C-AD4E-95F27916ECA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7070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64DCAB86-04DE-440C-8134-381DAF39AF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7A37710E-13FD-46A5-BD2B-2FBD815A74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EE34759-E327-4BD7-9C06-6E7DF03EA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9E161E-92F2-462E-9F65-61E26BDF37E5}" type="datetimeFigureOut">
              <a:rPr lang="es-ES"/>
              <a:pPr>
                <a:defRPr/>
              </a:pPr>
              <a:t>19/1/22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BAA4F9E-90AE-4082-90B8-55603217C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FE22A9B-EDFF-4BAF-B443-4E1A68A4C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8BCA98B-FC34-44D8-9BEB-A417AE20CCE9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>
            <a:extLst>
              <a:ext uri="{FF2B5EF4-FFF2-40B4-BE49-F238E27FC236}">
                <a16:creationId xmlns:a16="http://schemas.microsoft.com/office/drawing/2014/main" id="{3537CF6D-728A-4C1F-B39F-4E9D6371C0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2051" name="2 Marcador de texto">
            <a:extLst>
              <a:ext uri="{FF2B5EF4-FFF2-40B4-BE49-F238E27FC236}">
                <a16:creationId xmlns:a16="http://schemas.microsoft.com/office/drawing/2014/main" id="{1DFD1AF0-2D21-4221-B895-2E89B9CE52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CE93399-6BF1-4BA7-86DC-BC75C11C0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981BAA-5F1F-4F72-B6EB-2247F367192F}" type="datetimeFigureOut">
              <a:rPr lang="es-ES"/>
              <a:pPr>
                <a:defRPr/>
              </a:pPr>
              <a:t>19/1/22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17AF51E-8042-42D4-B6AA-D30709893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7A9CA5D-9103-452B-93B7-6FE633F2B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79BAC57-23C6-4016-A0C2-642EC7F606D2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CuadroTexto">
            <a:extLst>
              <a:ext uri="{FF2B5EF4-FFF2-40B4-BE49-F238E27FC236}">
                <a16:creationId xmlns:a16="http://schemas.microsoft.com/office/drawing/2014/main" id="{800A28A2-0D79-4D8B-A41C-E1EA49441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500313"/>
            <a:ext cx="6521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Optimización Complementaria: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s-ES" altLang="en-US" sz="2800" b="1" dirty="0" err="1">
                <a:solidFill>
                  <a:schemeClr val="tx2"/>
                </a:solidFill>
                <a:latin typeface="Arial" panose="020B0604020202020204" pitchFamily="34" charset="0"/>
              </a:rPr>
              <a:t>Mixed</a:t>
            </a:r>
            <a:r>
              <a:rPr lang="es-ES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s-ES" altLang="en-US" sz="2800" b="1" dirty="0" err="1">
                <a:solidFill>
                  <a:schemeClr val="tx2"/>
                </a:solidFill>
                <a:latin typeface="Arial" panose="020B0604020202020204" pitchFamily="34" charset="0"/>
              </a:rPr>
              <a:t>Complementarity</a:t>
            </a:r>
            <a:r>
              <a:rPr lang="es-ES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s-ES" altLang="en-US" sz="2800" b="1" dirty="0" err="1">
                <a:solidFill>
                  <a:schemeClr val="tx2"/>
                </a:solidFill>
                <a:latin typeface="Arial" panose="020B0604020202020204" pitchFamily="34" charset="0"/>
              </a:rPr>
              <a:t>models</a:t>
            </a:r>
            <a:endParaRPr lang="es-ES" altLang="en-US" sz="28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598CEFB8-F829-4463-9023-942D2281D996}"/>
              </a:ext>
            </a:extLst>
          </p:cNvPr>
          <p:cNvSpPr txBox="1"/>
          <p:nvPr/>
        </p:nvSpPr>
        <p:spPr>
          <a:xfrm>
            <a:off x="6659563" y="4360863"/>
            <a:ext cx="2484437" cy="800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Felipe Feijoo, Ph.D.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Oficina: EII, IBC 6-7.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Email: Felipe.Feijoo@pucv.cl</a:t>
            </a:r>
            <a:endParaRPr lang="es-ES" dirty="0">
              <a:solidFill>
                <a:schemeClr val="bg1">
                  <a:lumMod val="8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Slide Number Placeholder 5">
            <a:extLst>
              <a:ext uri="{FF2B5EF4-FFF2-40B4-BE49-F238E27FC236}">
                <a16:creationId xmlns:a16="http://schemas.microsoft.com/office/drawing/2014/main" id="{DF51318D-E432-9547-AA01-6F0B6B54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EEDEEC-F8B2-034B-887E-0411F259990A}" type="slidenum">
              <a:rPr lang="en-US" altLang="en-CL" sz="1400"/>
              <a:pPr eaLnBrk="1" hangingPunct="1"/>
              <a:t>10</a:t>
            </a:fld>
            <a:endParaRPr lang="en-US" altLang="en-CL" sz="140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A72B75-1BEF-6E48-A1A9-22E4914B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836613"/>
            <a:ext cx="5657850" cy="877887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Cournot game as MCP (NCP)</a:t>
            </a:r>
            <a:endParaRPr lang="es-E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1555F-06BD-094D-97AC-6CEC645EA4A8}"/>
              </a:ext>
            </a:extLst>
          </p:cNvPr>
          <p:cNvSpPr txBox="1"/>
          <p:nvPr/>
        </p:nvSpPr>
        <p:spPr>
          <a:xfrm>
            <a:off x="148360" y="2308368"/>
            <a:ext cx="83945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Can </a:t>
            </a:r>
            <a:r>
              <a:rPr lang="es-ES" sz="3600" dirty="0" err="1"/>
              <a:t>you</a:t>
            </a:r>
            <a:r>
              <a:rPr lang="es-ES" sz="3600" dirty="0"/>
              <a:t> </a:t>
            </a:r>
            <a:r>
              <a:rPr lang="es-ES" sz="3600" dirty="0" err="1"/>
              <a:t>code</a:t>
            </a:r>
            <a:r>
              <a:rPr lang="es-ES" sz="3600" dirty="0"/>
              <a:t>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following</a:t>
            </a:r>
            <a:r>
              <a:rPr lang="es-ES" sz="3600" dirty="0"/>
              <a:t> MCP in GAMS?</a:t>
            </a:r>
          </a:p>
          <a:p>
            <a:endParaRPr lang="es-ES_tradnl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D989C2-A86E-BB40-83B2-0F37B1273394}"/>
                  </a:ext>
                </a:extLst>
              </p:cNvPr>
              <p:cNvSpPr txBox="1"/>
              <p:nvPr/>
            </p:nvSpPr>
            <p:spPr>
              <a:xfrm>
                <a:off x="539552" y="3212976"/>
                <a:ext cx="7776863" cy="1846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s-ES" sz="32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s-ES" sz="32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3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s-ES_tradnl" sz="3200" dirty="0">
                          <a:solidFill>
                            <a:schemeClr val="tx1"/>
                          </a:solidFill>
                        </a:rPr>
                        <m:t> −</m:t>
                      </m:r>
                      <m:r>
                        <a:rPr lang="es-ES" sz="3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3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32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s-E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32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+ 2</m:t>
                          </m:r>
                          <m:r>
                            <a:rPr lang="es-E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𝑏𝑞</m:t>
                          </m:r>
                        </m:e>
                        <m:sub>
                          <m:r>
                            <a:rPr lang="es-ES" sz="3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s-ES_tradnl" sz="3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nor/>
                        </m:rPr>
                        <a:rPr lang="es-ES" sz="32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s-ES" sz="3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s-ES" sz="320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es-E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s-ES_tradnl" sz="3200" dirty="0">
                  <a:solidFill>
                    <a:schemeClr val="tx1"/>
                  </a:solidFill>
                </a:endParaRPr>
              </a:p>
              <a:p>
                <a:endParaRPr lang="es-ES_tradnl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D989C2-A86E-BB40-83B2-0F37B127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12976"/>
                <a:ext cx="7776863" cy="18466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86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Slide Number Placeholder 5">
            <a:extLst>
              <a:ext uri="{FF2B5EF4-FFF2-40B4-BE49-F238E27FC236}">
                <a16:creationId xmlns:a16="http://schemas.microsoft.com/office/drawing/2014/main" id="{DF51318D-E432-9547-AA01-6F0B6B54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EEDEEC-F8B2-034B-887E-0411F259990A}" type="slidenum">
              <a:rPr lang="en-US" altLang="en-CL" sz="1400"/>
              <a:pPr eaLnBrk="1" hangingPunct="1"/>
              <a:t>11</a:t>
            </a:fld>
            <a:endParaRPr lang="en-US" altLang="en-CL" sz="140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A72B75-1BEF-6E48-A1A9-22E4914B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836613"/>
            <a:ext cx="5657850" cy="877887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Cournot game as MCP (NCP)</a:t>
            </a:r>
            <a:endParaRPr lang="es-E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1555F-06BD-094D-97AC-6CEC645EA4A8}"/>
              </a:ext>
            </a:extLst>
          </p:cNvPr>
          <p:cNvSpPr txBox="1"/>
          <p:nvPr/>
        </p:nvSpPr>
        <p:spPr>
          <a:xfrm>
            <a:off x="148360" y="2308368"/>
            <a:ext cx="839459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 err="1"/>
              <a:t>Cournot</a:t>
            </a:r>
            <a:r>
              <a:rPr lang="es-ES" sz="3600" dirty="0"/>
              <a:t> </a:t>
            </a:r>
            <a:r>
              <a:rPr lang="es-ES" sz="3600" dirty="0" err="1"/>
              <a:t>game</a:t>
            </a:r>
            <a:r>
              <a:rPr lang="es-ES" sz="3600" dirty="0"/>
              <a:t> </a:t>
            </a:r>
            <a:r>
              <a:rPr lang="es-ES" sz="3600" dirty="0" err="1"/>
              <a:t>with</a:t>
            </a:r>
            <a:r>
              <a:rPr lang="es-ES" sz="3600" dirty="0"/>
              <a:t> </a:t>
            </a:r>
            <a:r>
              <a:rPr lang="es-ES" sz="3600" dirty="0" err="1"/>
              <a:t>capacity</a:t>
            </a:r>
            <a:r>
              <a:rPr lang="es-ES" sz="3600" dirty="0"/>
              <a:t> </a:t>
            </a:r>
            <a:r>
              <a:rPr lang="es-ES" sz="3600" dirty="0" err="1"/>
              <a:t>constraints</a:t>
            </a:r>
            <a:endParaRPr lang="es-ES" sz="3600" dirty="0"/>
          </a:p>
          <a:p>
            <a:endParaRPr lang="es-ES_tradnl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D989C2-A86E-BB40-83B2-0F37B1273394}"/>
                  </a:ext>
                </a:extLst>
              </p:cNvPr>
              <p:cNvSpPr txBox="1"/>
              <p:nvPr/>
            </p:nvSpPr>
            <p:spPr>
              <a:xfrm>
                <a:off x="396703" y="3189843"/>
                <a:ext cx="7776863" cy="283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s-ES" sz="32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es-E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E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s-E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𝑠𝑜𝑙𝑣𝑒</m:t>
                      </m:r>
                      <m:r>
                        <a:rPr lang="es-E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es-ES" sz="3200" i="1">
                          <a:latin typeface="Cambria Math" panose="02040503050406030204" pitchFamily="18" charset="0"/>
                        </a:rPr>
                        <m:t>𝑀𝑖𝑛</m:t>
                      </m:r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s-ES_tradnl" sz="3200" dirty="0"/>
                        <m:t> - </m:t>
                      </m:r>
                      <m:r>
                        <m:rPr>
                          <m:nor/>
                        </m:rPr>
                        <a:rPr lang="es-ES_tradnl" sz="3200" dirty="0"/>
                        <m:t>P</m:t>
                      </m:r>
                      <m:r>
                        <m:rPr>
                          <m:nor/>
                        </m:rPr>
                        <a:rPr lang="es-ES" sz="3200" dirty="0"/>
                        <m:t> </m:t>
                      </m:r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E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</m:t>
                          </m:r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s-E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3200" i="1">
                          <a:latin typeface="Cambria Math" panose="02040503050406030204" pitchFamily="18" charset="0"/>
                        </a:rPr>
                        <m:t>         </m:t>
                      </m:r>
                      <m:d>
                        <m:dPr>
                          <m:ctrlPr>
                            <a:rPr lang="es-E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s-E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−</m:t>
                          </m:r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ES" sz="3200" i="1">
                          <a:latin typeface="Cambria Math" panose="02040503050406030204" pitchFamily="18" charset="0"/>
                        </a:rPr>
                        <m:t>        (</m:t>
                      </m:r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sz="3200" dirty="0"/>
              </a:p>
              <a:p>
                <a:pPr algn="ctr"/>
                <a:endParaRPr lang="es-ES_tradnl" sz="3200" dirty="0">
                  <a:solidFill>
                    <a:schemeClr val="tx1"/>
                  </a:solidFill>
                </a:endParaRPr>
              </a:p>
              <a:p>
                <a:endParaRPr lang="es-ES_tradnl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D989C2-A86E-BB40-83B2-0F37B127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3" y="3189843"/>
                <a:ext cx="7776863" cy="28315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5780E7-993D-B746-875C-034C228A721A}"/>
                  </a:ext>
                </a:extLst>
              </p:cNvPr>
              <p:cNvSpPr txBox="1"/>
              <p:nvPr/>
            </p:nvSpPr>
            <p:spPr>
              <a:xfrm>
                <a:off x="970434" y="5444717"/>
                <a:ext cx="7203132" cy="839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h𝑒𝑟𝑒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𝑏𝑄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ES_tradnl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5780E7-993D-B746-875C-034C228A7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34" y="5444717"/>
                <a:ext cx="7203132" cy="839269"/>
              </a:xfrm>
              <a:prstGeom prst="rect">
                <a:avLst/>
              </a:prstGeom>
              <a:blipFill>
                <a:blip r:embed="rId4"/>
                <a:stretch>
                  <a:fillRect t="-123881" b="-17462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09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Slide Number Placeholder 5">
            <a:extLst>
              <a:ext uri="{FF2B5EF4-FFF2-40B4-BE49-F238E27FC236}">
                <a16:creationId xmlns:a16="http://schemas.microsoft.com/office/drawing/2014/main" id="{DF51318D-E432-9547-AA01-6F0B6B54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EEDEEC-F8B2-034B-887E-0411F259990A}" type="slidenum">
              <a:rPr lang="en-US" altLang="en-CL" sz="1400"/>
              <a:pPr eaLnBrk="1" hangingPunct="1"/>
              <a:t>12</a:t>
            </a:fld>
            <a:endParaRPr lang="en-US" altLang="en-CL" sz="140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A72B75-1BEF-6E48-A1A9-22E4914B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836613"/>
            <a:ext cx="5657850" cy="877887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Cournot game as MCP (NCP)</a:t>
            </a:r>
            <a:endParaRPr lang="es-E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1555F-06BD-094D-97AC-6CEC645EA4A8}"/>
              </a:ext>
            </a:extLst>
          </p:cNvPr>
          <p:cNvSpPr txBox="1"/>
          <p:nvPr/>
        </p:nvSpPr>
        <p:spPr>
          <a:xfrm>
            <a:off x="148360" y="2308368"/>
            <a:ext cx="839459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 err="1"/>
              <a:t>Cournot</a:t>
            </a:r>
            <a:r>
              <a:rPr lang="es-ES" sz="3600" dirty="0"/>
              <a:t> </a:t>
            </a:r>
            <a:r>
              <a:rPr lang="es-ES" sz="3600" dirty="0" err="1"/>
              <a:t>game</a:t>
            </a:r>
            <a:r>
              <a:rPr lang="es-ES" sz="3600" dirty="0"/>
              <a:t> </a:t>
            </a:r>
            <a:r>
              <a:rPr lang="es-ES" sz="3600" dirty="0" err="1"/>
              <a:t>with</a:t>
            </a:r>
            <a:r>
              <a:rPr lang="es-ES" sz="3600" dirty="0"/>
              <a:t> </a:t>
            </a:r>
            <a:r>
              <a:rPr lang="es-ES" sz="3600" dirty="0" err="1"/>
              <a:t>capacity</a:t>
            </a:r>
            <a:r>
              <a:rPr lang="es-ES" sz="3600" dirty="0"/>
              <a:t> </a:t>
            </a:r>
            <a:r>
              <a:rPr lang="es-ES" sz="3600" dirty="0" err="1"/>
              <a:t>investment</a:t>
            </a:r>
            <a:endParaRPr lang="es-ES" sz="3600" dirty="0"/>
          </a:p>
          <a:p>
            <a:endParaRPr lang="es-ES_tradnl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D989C2-A86E-BB40-83B2-0F37B1273394}"/>
                  </a:ext>
                </a:extLst>
              </p:cNvPr>
              <p:cNvSpPr txBox="1"/>
              <p:nvPr/>
            </p:nvSpPr>
            <p:spPr>
              <a:xfrm>
                <a:off x="396703" y="3189843"/>
                <a:ext cx="7776863" cy="283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s-ES" sz="32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es-E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E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s-E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𝑠𝑜𝑙𝑣𝑒</m:t>
                      </m:r>
                      <m:r>
                        <a:rPr lang="es-E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es-ES" sz="3200" i="1">
                          <a:latin typeface="Cambria Math" panose="02040503050406030204" pitchFamily="18" charset="0"/>
                        </a:rPr>
                        <m:t>𝑀𝑖𝑛</m:t>
                      </m:r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32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𝐼𝑛𝑣</m:t>
                          </m:r>
                        </m:e>
                        <m:sub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s-E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s-ES_tradnl" sz="3200" dirty="0"/>
                        <m:t>- </m:t>
                      </m:r>
                      <m:r>
                        <m:rPr>
                          <m:nor/>
                        </m:rPr>
                        <a:rPr lang="es-ES_tradnl" sz="3200" dirty="0"/>
                        <m:t>P</m:t>
                      </m:r>
                      <m:r>
                        <m:rPr>
                          <m:nor/>
                        </m:rPr>
                        <a:rPr lang="es-ES" sz="3200" dirty="0"/>
                        <m:t> </m:t>
                      </m:r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E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</m:t>
                          </m:r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s-E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E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3200" i="1"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es-E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s-E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−</m:t>
                          </m:r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ES" sz="3200" i="1">
                          <a:latin typeface="Cambria Math" panose="02040503050406030204" pitchFamily="18" charset="0"/>
                        </a:rPr>
                        <m:t>        (</m:t>
                      </m:r>
                      <m:sSub>
                        <m:sSubPr>
                          <m:ctrlPr>
                            <a:rPr lang="es-E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E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sz="3200" dirty="0"/>
              </a:p>
              <a:p>
                <a:pPr algn="ctr"/>
                <a:endParaRPr lang="es-ES_tradnl" sz="3200" dirty="0">
                  <a:solidFill>
                    <a:schemeClr val="tx1"/>
                  </a:solidFill>
                </a:endParaRPr>
              </a:p>
              <a:p>
                <a:endParaRPr lang="es-ES_tradnl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D989C2-A86E-BB40-83B2-0F37B127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03" y="3189843"/>
                <a:ext cx="7776863" cy="28315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5780E7-993D-B746-875C-034C228A721A}"/>
                  </a:ext>
                </a:extLst>
              </p:cNvPr>
              <p:cNvSpPr txBox="1"/>
              <p:nvPr/>
            </p:nvSpPr>
            <p:spPr>
              <a:xfrm>
                <a:off x="970434" y="5444717"/>
                <a:ext cx="7203132" cy="839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h𝑒𝑟𝑒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𝑏𝑄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s-E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ES_tradnl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5780E7-993D-B746-875C-034C228A7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34" y="5444717"/>
                <a:ext cx="7203132" cy="839269"/>
              </a:xfrm>
              <a:prstGeom prst="rect">
                <a:avLst/>
              </a:prstGeom>
              <a:blipFill>
                <a:blip r:embed="rId4"/>
                <a:stretch>
                  <a:fillRect t="-123881" b="-17462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23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5B2F8A0-3183-4A98-B297-E160B7F2F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8351837" cy="4549923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two firms competing in terms of the price offered of a product.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firms sells a product that is a substitute of the other firm’s product (differentiated products)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firm must decide the price at which the product is offered.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Firm 1 and Firm 2 choose P1 and P2 as the prices, then the demand for product “</a:t>
            </a:r>
            <a:r>
              <a:rPr lang="en-US" alt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is given by 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now) Assume that there are not fixed costs and that the marginal cost are constant at C, with C&lt;a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firms choose their prices simultaneously.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1 Título">
            <a:extLst>
              <a:ext uri="{FF2B5EF4-FFF2-40B4-BE49-F238E27FC236}">
                <a16:creationId xmlns:a16="http://schemas.microsoft.com/office/drawing/2014/main" id="{829DF97D-5D23-40FF-820C-0BA2F8AD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836613"/>
            <a:ext cx="5657850" cy="877887"/>
          </a:xfrm>
        </p:spPr>
        <p:txBody>
          <a:bodyPr/>
          <a:lstStyle/>
          <a:p>
            <a:pPr algn="l" eaLnBrk="1" hangingPunct="1"/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Bertrand model of duopoly</a:t>
            </a:r>
            <a:endParaRPr lang="es-E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6B1EF83-3579-47A1-8545-DE235212F972}"/>
                  </a:ext>
                </a:extLst>
              </p:cNvPr>
              <p:cNvSpPr/>
              <p:nvPr/>
            </p:nvSpPr>
            <p:spPr>
              <a:xfrm>
                <a:off x="0" y="4437112"/>
                <a:ext cx="9144000" cy="965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alt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alt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alt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&gt;0.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6B1EF83-3579-47A1-8545-DE235212F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37112"/>
                <a:ext cx="9144000" cy="9653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1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1 Título">
            <a:extLst>
              <a:ext uri="{FF2B5EF4-FFF2-40B4-BE49-F238E27FC236}">
                <a16:creationId xmlns:a16="http://schemas.microsoft.com/office/drawing/2014/main" id="{829DF97D-5D23-40FF-820C-0BA2F8AD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836613"/>
            <a:ext cx="5657850" cy="877887"/>
          </a:xfrm>
        </p:spPr>
        <p:txBody>
          <a:bodyPr/>
          <a:lstStyle/>
          <a:p>
            <a:pPr algn="l" eaLnBrk="1" hangingPunct="1"/>
            <a:r>
              <a:rPr lang="es-CL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is optimization? What types have you worked on?</a:t>
            </a:r>
            <a:endParaRPr lang="es-E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5B2F8A0-3183-4A98-B297-E160B7F2F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03413"/>
            <a:ext cx="8351837" cy="4621931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optimization?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classes of problems you know?</a:t>
            </a:r>
          </a:p>
          <a:p>
            <a:pPr lvl="2" eaLnBrk="1" hangingPunct="1"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Unconstrained optimization (examples of Cournot in class)</a:t>
            </a:r>
          </a:p>
          <a:p>
            <a:pPr lvl="2" eaLnBrk="1" hangingPunct="1">
              <a:buFont typeface="Wingdings" panose="05000000000000000000" pitchFamily="2" charset="2"/>
              <a:buChar char="q"/>
            </a:pPr>
            <a:r>
              <a:rPr lang="en-US" alt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Constrained optimization</a:t>
            </a:r>
          </a:p>
          <a:p>
            <a:pPr lvl="3" eaLnBrk="1" hangingPunct="1">
              <a:buFont typeface="Wingdings" panose="05000000000000000000" pitchFamily="2" charset="2"/>
              <a:buChar char="q"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programs</a:t>
            </a:r>
          </a:p>
          <a:p>
            <a:pPr lvl="3" eaLnBrk="1" hangingPunct="1">
              <a:buFont typeface="Wingdings" panose="05000000000000000000" pitchFamily="2" charset="2"/>
              <a:buChar char="q"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Quadratic programs</a:t>
            </a:r>
          </a:p>
          <a:p>
            <a:pPr lvl="3" eaLnBrk="1" hangingPunct="1">
              <a:buFont typeface="Wingdings" panose="05000000000000000000" pitchFamily="2" charset="2"/>
              <a:buChar char="q"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nonlinear programs</a:t>
            </a:r>
          </a:p>
          <a:p>
            <a:pPr lvl="4" eaLnBrk="1" hangingPunct="1">
              <a:buFont typeface="Wingdings" panose="05000000000000000000" pitchFamily="2" charset="2"/>
              <a:buChar char="q"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Convex vs non convex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vs global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SOCP, SDP, Chance constraints and other stochastic models,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more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1 Título">
            <a:extLst>
              <a:ext uri="{FF2B5EF4-FFF2-40B4-BE49-F238E27FC236}">
                <a16:creationId xmlns:a16="http://schemas.microsoft.com/office/drawing/2014/main" id="{829DF97D-5D23-40FF-820C-0BA2F8AD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836613"/>
            <a:ext cx="5657850" cy="877887"/>
          </a:xfrm>
        </p:spPr>
        <p:txBody>
          <a:bodyPr/>
          <a:lstStyle/>
          <a:p>
            <a:pPr algn="l" eaLnBrk="1" hangingPunct="1"/>
            <a:r>
              <a:rPr lang="es-CL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is optimization? What types have you worked on?</a:t>
            </a:r>
            <a:endParaRPr lang="es-E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5B2F8A0-3183-4A98-B297-E160B7F2F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03413"/>
            <a:ext cx="8351837" cy="4621931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or minimize one or more functions subject to equations and inequalities (constrained optimization)</a:t>
            </a:r>
            <a:endParaRPr lang="en-US" alt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AE748C68-66EB-4033-9BF3-E7CE7A117690}"/>
                  </a:ext>
                </a:extLst>
              </p:cNvPr>
              <p:cNvSpPr txBox="1"/>
              <p:nvPr/>
            </p:nvSpPr>
            <p:spPr bwMode="auto">
              <a:xfrm>
                <a:off x="635000" y="2862263"/>
                <a:ext cx="5073650" cy="3186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)≤0,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AE748C68-66EB-4033-9BF3-E7CE7A117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000" y="2862263"/>
                <a:ext cx="5073650" cy="3186112"/>
              </a:xfrm>
              <a:prstGeom prst="rect">
                <a:avLst/>
              </a:prstGeom>
              <a:blipFill>
                <a:blip r:embed="rId2"/>
                <a:stretch>
                  <a:fillRect l="-3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8">
            <a:extLst>
              <a:ext uri="{FF2B5EF4-FFF2-40B4-BE49-F238E27FC236}">
                <a16:creationId xmlns:a16="http://schemas.microsoft.com/office/drawing/2014/main" id="{F7CD1B56-14C1-4573-BF74-84B29051B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2" y="2818323"/>
            <a:ext cx="3311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dirty="0"/>
              <a:t>Objective Function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3D547B68-1E35-43B7-96C6-CA512DC26E14}"/>
              </a:ext>
            </a:extLst>
          </p:cNvPr>
          <p:cNvSpPr>
            <a:spLocks/>
          </p:cNvSpPr>
          <p:nvPr/>
        </p:nvSpPr>
        <p:spPr bwMode="auto">
          <a:xfrm>
            <a:off x="3919538" y="3643313"/>
            <a:ext cx="579437" cy="1465262"/>
          </a:xfrm>
          <a:prstGeom prst="rightBrace">
            <a:avLst>
              <a:gd name="adj1" fmla="val 210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4D5731-102F-4CE2-8C25-5C810CCB6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3902075"/>
            <a:ext cx="2816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dirty="0"/>
              <a:t>Feasible Region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67B7DC0-796E-EF4E-88A2-6D5549953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564187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Want to motivate the </a:t>
            </a:r>
            <a:r>
              <a:rPr lang="en-US" altLang="en-US" sz="2400" dirty="0" err="1">
                <a:solidFill>
                  <a:srgbClr val="000000"/>
                </a:solidFill>
              </a:rPr>
              <a:t>Karush</a:t>
            </a:r>
            <a:r>
              <a:rPr lang="en-US" altLang="en-US" sz="2400" dirty="0">
                <a:solidFill>
                  <a:srgbClr val="000000"/>
                </a:solidFill>
              </a:rPr>
              <a:t>-Kuhn-Tucker (KKT) optimality conditions for this nonlinear program</a:t>
            </a:r>
          </a:p>
        </p:txBody>
      </p:sp>
    </p:spTree>
    <p:extLst>
      <p:ext uri="{BB962C8B-B14F-4D97-AF65-F5344CB8AC3E}">
        <p14:creationId xmlns:p14="http://schemas.microsoft.com/office/powerpoint/2010/main" val="401783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1 Título">
            <a:extLst>
              <a:ext uri="{FF2B5EF4-FFF2-40B4-BE49-F238E27FC236}">
                <a16:creationId xmlns:a16="http://schemas.microsoft.com/office/drawing/2014/main" id="{829DF97D-5D23-40FF-820C-0BA2F8AD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836613"/>
            <a:ext cx="5657850" cy="877887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linear programs of interest</a:t>
            </a:r>
            <a:endParaRPr lang="es-E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D1D853E-F9B0-4F73-89D5-AF5181A2F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03" y="1530971"/>
            <a:ext cx="8827394" cy="90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For the problem (P), the </a:t>
            </a:r>
            <a:r>
              <a:rPr lang="en-US" altLang="en-US" sz="2400" dirty="0" err="1">
                <a:solidFill>
                  <a:srgbClr val="000000"/>
                </a:solidFill>
              </a:rPr>
              <a:t>Lagrangian</a:t>
            </a:r>
            <a:r>
              <a:rPr lang="en-US" altLang="en-US" sz="2400" dirty="0">
                <a:solidFill>
                  <a:srgbClr val="000000"/>
                </a:solidFill>
              </a:rPr>
              <a:t> function is as follows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4E60DA21-E832-440E-9032-656F125AAD1D}"/>
                  </a:ext>
                </a:extLst>
              </p:cNvPr>
              <p:cNvSpPr txBox="1"/>
              <p:nvPr/>
            </p:nvSpPr>
            <p:spPr bwMode="auto">
              <a:xfrm>
                <a:off x="2627784" y="2276872"/>
                <a:ext cx="3600400" cy="19986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optimization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problem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)≤0,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4E60DA21-E832-440E-9032-656F125AA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2276872"/>
                <a:ext cx="3600400" cy="1998662"/>
              </a:xfrm>
              <a:prstGeom prst="rect">
                <a:avLst/>
              </a:prstGeom>
              <a:blipFill>
                <a:blip r:embed="rId3"/>
                <a:stretch>
                  <a:fillRect l="-6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3">
                <a:extLst>
                  <a:ext uri="{FF2B5EF4-FFF2-40B4-BE49-F238E27FC236}">
                    <a16:creationId xmlns:a16="http://schemas.microsoft.com/office/drawing/2014/main" id="{67B0A293-4D81-4A42-ACBC-DB977917B12D}"/>
                  </a:ext>
                </a:extLst>
              </p:cNvPr>
              <p:cNvSpPr txBox="1"/>
              <p:nvPr/>
            </p:nvSpPr>
            <p:spPr bwMode="auto">
              <a:xfrm>
                <a:off x="1070585" y="4421525"/>
                <a:ext cx="7002830" cy="21299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Lagrangian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function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KKT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conditions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related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"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stationarity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" 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Lagrangian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function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Object 3">
                <a:extLst>
                  <a:ext uri="{FF2B5EF4-FFF2-40B4-BE49-F238E27FC236}">
                    <a16:creationId xmlns:a16="http://schemas.microsoft.com/office/drawing/2014/main" id="{67B0A293-4D81-4A42-ACBC-DB977917B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0585" y="4421525"/>
                <a:ext cx="7002830" cy="2129928"/>
              </a:xfrm>
              <a:prstGeom prst="rect">
                <a:avLst/>
              </a:prstGeom>
              <a:blipFill>
                <a:blip r:embed="rId4"/>
                <a:stretch>
                  <a:fillRect l="-3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38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1 Título">
            <a:extLst>
              <a:ext uri="{FF2B5EF4-FFF2-40B4-BE49-F238E27FC236}">
                <a16:creationId xmlns:a16="http://schemas.microsoft.com/office/drawing/2014/main" id="{829DF97D-5D23-40FF-820C-0BA2F8AD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836613"/>
            <a:ext cx="5657850" cy="877887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linear programs of interest</a:t>
            </a:r>
            <a:endParaRPr lang="es-E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D1D853E-F9B0-4F73-89D5-AF5181A2F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03" y="1695488"/>
            <a:ext cx="8827394" cy="90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For the problem (P), its KKT conditions are given as: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4E60DA21-E832-440E-9032-656F125AAD1D}"/>
                  </a:ext>
                </a:extLst>
              </p:cNvPr>
              <p:cNvSpPr txBox="1"/>
              <p:nvPr/>
            </p:nvSpPr>
            <p:spPr bwMode="auto">
              <a:xfrm>
                <a:off x="362262" y="2543176"/>
                <a:ext cx="2746375" cy="19986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optimization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problem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)≤0,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4E60DA21-E832-440E-9032-656F125AA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262" y="2543176"/>
                <a:ext cx="2746375" cy="1998662"/>
              </a:xfrm>
              <a:prstGeom prst="rect">
                <a:avLst/>
              </a:prstGeom>
              <a:blipFill>
                <a:blip r:embed="rId3"/>
                <a:stretch>
                  <a:fillRect l="-44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49D6396C-D129-44AA-A724-D40ECE6A6DE4}"/>
                  </a:ext>
                </a:extLst>
              </p:cNvPr>
              <p:cNvSpPr txBox="1"/>
              <p:nvPr/>
            </p:nvSpPr>
            <p:spPr bwMode="auto">
              <a:xfrm>
                <a:off x="3469000" y="2493963"/>
                <a:ext cx="5519737" cy="2649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KKT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conditions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̄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̄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̄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̄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̄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̄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̄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̄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)=0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̄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)≤0,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̄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̄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̄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all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=1,…,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𝑖𝑖𝑖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̄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)=0,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̄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free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all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=1,…,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49D6396C-D129-44AA-A724-D40ECE6A6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9000" y="2493963"/>
                <a:ext cx="5519737" cy="26495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>
            <a:extLst>
              <a:ext uri="{FF2B5EF4-FFF2-40B4-BE49-F238E27FC236}">
                <a16:creationId xmlns:a16="http://schemas.microsoft.com/office/drawing/2014/main" id="{CB40832C-0239-4D18-A289-70F6734A4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2" y="5301208"/>
            <a:ext cx="845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(</a:t>
            </a:r>
            <a:r>
              <a:rPr lang="en-US" altLang="en-US" sz="2400" dirty="0" err="1">
                <a:solidFill>
                  <a:srgbClr val="000000"/>
                </a:solidFill>
              </a:rPr>
              <a:t>i</a:t>
            </a:r>
            <a:r>
              <a:rPr lang="en-US" altLang="en-US" sz="2400" dirty="0">
                <a:solidFill>
                  <a:srgbClr val="000000"/>
                </a:solidFill>
              </a:rPr>
              <a:t>) is stationarity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(ii) is feasibility and complementarity for the inequalities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(iii) is feasibility for the equalities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Slide Number Placeholder 5">
            <a:extLst>
              <a:ext uri="{FF2B5EF4-FFF2-40B4-BE49-F238E27FC236}">
                <a16:creationId xmlns:a16="http://schemas.microsoft.com/office/drawing/2014/main" id="{DF51318D-E432-9547-AA01-6F0B6B54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EEDEEC-F8B2-034B-887E-0411F259990A}" type="slidenum">
              <a:rPr lang="en-US" altLang="en-CL" sz="1400"/>
              <a:pPr eaLnBrk="1" hangingPunct="1"/>
              <a:t>7</a:t>
            </a:fld>
            <a:endParaRPr lang="en-US" altLang="en-CL" sz="140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A72B75-1BEF-6E48-A1A9-22E4914B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836613"/>
            <a:ext cx="5657850" cy="877887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Eq. Problems expressed as Complementarity problems (MCP or NCP)</a:t>
            </a:r>
            <a:endParaRPr lang="es-E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F04942-79C1-A944-9EA8-2908F99660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50"/>
          <a:stretch/>
        </p:blipFill>
        <p:spPr>
          <a:xfrm>
            <a:off x="1043608" y="1844824"/>
            <a:ext cx="6473024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1 Título">
            <a:extLst>
              <a:ext uri="{FF2B5EF4-FFF2-40B4-BE49-F238E27FC236}">
                <a16:creationId xmlns:a16="http://schemas.microsoft.com/office/drawing/2014/main" id="{829DF97D-5D23-40FF-820C-0BA2F8AD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836613"/>
            <a:ext cx="5657850" cy="877887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the case of Cournot players</a:t>
            </a:r>
            <a:endParaRPr lang="es-E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4E60DA21-E832-440E-9032-656F125AAD1D}"/>
                  </a:ext>
                </a:extLst>
              </p:cNvPr>
              <p:cNvSpPr txBox="1"/>
              <p:nvPr/>
            </p:nvSpPr>
            <p:spPr bwMode="auto">
              <a:xfrm>
                <a:off x="304093" y="1655544"/>
                <a:ext cx="8026162" cy="4537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ptimization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problem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𝑒𝑎𝑐h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𝐶𝑜𝑢𝑟𝑛𝑜𝑡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𝑝𝑙𝑎𝑦𝑒𝑟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4E60DA21-E832-440E-9032-656F125AA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093" y="1655544"/>
                <a:ext cx="8026162" cy="453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DC141B-D246-464A-B36B-602C98BD1BDD}"/>
                  </a:ext>
                </a:extLst>
              </p:cNvPr>
              <p:cNvSpPr txBox="1"/>
              <p:nvPr/>
            </p:nvSpPr>
            <p:spPr>
              <a:xfrm>
                <a:off x="467544" y="2245507"/>
                <a:ext cx="20224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𝑀𝑖𝑛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_tradnl" dirty="0"/>
                  <a:t> - P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s-E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≥0         (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DC141B-D246-464A-B36B-602C98BD1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45507"/>
                <a:ext cx="2022413" cy="553998"/>
              </a:xfrm>
              <a:prstGeom prst="rect">
                <a:avLst/>
              </a:prstGeom>
              <a:blipFill>
                <a:blip r:embed="rId4"/>
                <a:stretch>
                  <a:fillRect l="-3750" t="-13333" r="-625" b="-17778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41F49D-D07B-6448-BD49-0DC0EA1BFC76}"/>
                  </a:ext>
                </a:extLst>
              </p:cNvPr>
              <p:cNvSpPr txBox="1"/>
              <p:nvPr/>
            </p:nvSpPr>
            <p:spPr>
              <a:xfrm>
                <a:off x="2771800" y="2030192"/>
                <a:ext cx="4572000" cy="769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h𝑒𝑟𝑒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𝑏𝑄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ES_tradnl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41F49D-D07B-6448-BD49-0DC0EA1BF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030192"/>
                <a:ext cx="4572000" cy="769313"/>
              </a:xfrm>
              <a:prstGeom prst="rect">
                <a:avLst/>
              </a:prstGeom>
              <a:blipFill>
                <a:blip r:embed="rId5"/>
                <a:stretch>
                  <a:fillRect t="-119355" r="-277" b="-166129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300A5CB-DF46-0442-A7C6-95C17FFFCE7C}"/>
              </a:ext>
            </a:extLst>
          </p:cNvPr>
          <p:cNvSpPr txBox="1"/>
          <p:nvPr/>
        </p:nvSpPr>
        <p:spPr>
          <a:xfrm>
            <a:off x="290495" y="3042115"/>
            <a:ext cx="77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s-ES" b="0" dirty="0" err="1"/>
              <a:t>Then</a:t>
            </a:r>
            <a:r>
              <a:rPr lang="es-ES" b="0" dirty="0"/>
              <a:t> </a:t>
            </a:r>
            <a:r>
              <a:rPr lang="es-ES" b="0" dirty="0" err="1"/>
              <a:t>the</a:t>
            </a:r>
            <a:r>
              <a:rPr lang="es-ES" b="0" dirty="0"/>
              <a:t> </a:t>
            </a:r>
            <a:r>
              <a:rPr lang="es-ES" b="0" dirty="0" err="1"/>
              <a:t>Lagrange</a:t>
            </a:r>
            <a:r>
              <a:rPr lang="es-ES" b="0" dirty="0"/>
              <a:t> </a:t>
            </a:r>
            <a:r>
              <a:rPr lang="es-ES" b="0" dirty="0" err="1"/>
              <a:t>function</a:t>
            </a:r>
            <a:r>
              <a:rPr lang="es-ES" b="0" dirty="0"/>
              <a:t> for </a:t>
            </a:r>
            <a:r>
              <a:rPr lang="es-ES" b="0" dirty="0" err="1"/>
              <a:t>player</a:t>
            </a:r>
            <a:r>
              <a:rPr lang="es-ES" b="0" dirty="0"/>
              <a:t> i </a:t>
            </a:r>
            <a:r>
              <a:rPr lang="es-ES" b="0" dirty="0" err="1"/>
              <a:t>is</a:t>
            </a:r>
            <a:r>
              <a:rPr lang="es-ES" b="0" dirty="0"/>
              <a:t> as </a:t>
            </a:r>
            <a:r>
              <a:rPr lang="es-ES" b="0" dirty="0" err="1"/>
              <a:t>follows</a:t>
            </a:r>
            <a:r>
              <a:rPr lang="es-ES" b="0" dirty="0"/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724156-38C8-CF4E-9C25-DB0C9033431D}"/>
                  </a:ext>
                </a:extLst>
              </p:cNvPr>
              <p:cNvSpPr txBox="1"/>
              <p:nvPr/>
            </p:nvSpPr>
            <p:spPr>
              <a:xfrm>
                <a:off x="309810" y="3544202"/>
                <a:ext cx="35856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s-ES_tradnl" dirty="0"/>
                      <m:t> - </m:t>
                    </m:r>
                    <m:r>
                      <m:rPr>
                        <m:nor/>
                      </m:rPr>
                      <a:rPr lang="es-ES_tradnl" dirty="0"/>
                      <m:t>P</m:t>
                    </m:r>
                    <m:r>
                      <m:rPr>
                        <m:nor/>
                      </m:rPr>
                      <a:rPr lang="es-ES" dirty="0"/>
                      <m:t> 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_tradnl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724156-38C8-CF4E-9C25-DB0C90334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10" y="3544202"/>
                <a:ext cx="3585662" cy="276999"/>
              </a:xfrm>
              <a:prstGeom prst="rect">
                <a:avLst/>
              </a:prstGeom>
              <a:blipFill>
                <a:blip r:embed="rId6"/>
                <a:stretch>
                  <a:fillRect l="-3180" t="-21739" r="-353" b="-52174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8C81C00-4953-004C-A381-303F5E711999}"/>
              </a:ext>
            </a:extLst>
          </p:cNvPr>
          <p:cNvSpPr txBox="1"/>
          <p:nvPr/>
        </p:nvSpPr>
        <p:spPr>
          <a:xfrm>
            <a:off x="281054" y="3967973"/>
            <a:ext cx="77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/>
            <a:r>
              <a:rPr lang="es-ES" b="0" dirty="0" err="1"/>
              <a:t>Therefore</a:t>
            </a:r>
            <a:r>
              <a:rPr lang="es-ES" b="0" dirty="0"/>
              <a:t>, </a:t>
            </a:r>
            <a:r>
              <a:rPr lang="es-ES" b="0" dirty="0" err="1"/>
              <a:t>the</a:t>
            </a:r>
            <a:r>
              <a:rPr lang="es-ES" b="0" dirty="0"/>
              <a:t> </a:t>
            </a:r>
            <a:r>
              <a:rPr lang="es-ES" b="0" dirty="0" err="1"/>
              <a:t>First</a:t>
            </a:r>
            <a:r>
              <a:rPr lang="es-ES" b="0" dirty="0"/>
              <a:t> </a:t>
            </a:r>
            <a:r>
              <a:rPr lang="es-ES" b="0" dirty="0" err="1"/>
              <a:t>Order</a:t>
            </a:r>
            <a:r>
              <a:rPr lang="es-ES" b="0" dirty="0"/>
              <a:t> </a:t>
            </a:r>
            <a:r>
              <a:rPr lang="es-ES" b="0" dirty="0" err="1"/>
              <a:t>Conditions</a:t>
            </a:r>
            <a:r>
              <a:rPr lang="es-ES" b="0" dirty="0"/>
              <a:t> (FOC), </a:t>
            </a:r>
            <a:r>
              <a:rPr lang="es-ES" b="0" dirty="0" err="1"/>
              <a:t>or</a:t>
            </a:r>
            <a:r>
              <a:rPr lang="es-ES" b="0" dirty="0"/>
              <a:t> KKT for </a:t>
            </a:r>
            <a:r>
              <a:rPr lang="es-ES" b="0" dirty="0" err="1"/>
              <a:t>this</a:t>
            </a:r>
            <a:r>
              <a:rPr lang="es-ES" b="0" dirty="0"/>
              <a:t> </a:t>
            </a:r>
            <a:r>
              <a:rPr lang="es-ES" b="0" dirty="0" err="1"/>
              <a:t>problems</a:t>
            </a:r>
            <a:r>
              <a:rPr lang="es-ES" b="0" dirty="0"/>
              <a:t> are: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1854EA-F074-B249-91A6-7190CEF6DF64}"/>
                  </a:ext>
                </a:extLst>
              </p:cNvPr>
              <p:cNvSpPr txBox="1"/>
              <p:nvPr/>
            </p:nvSpPr>
            <p:spPr>
              <a:xfrm>
                <a:off x="304093" y="4453070"/>
                <a:ext cx="8582669" cy="22672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s-ES_tradnl" dirty="0"/>
                      <m:t> -</m:t>
                    </m:r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_tradnl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 </a:t>
                </a:r>
              </a:p>
              <a:p>
                <a:r>
                  <a:rPr lang="es-ES_tradnl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s-ES_tradnl" dirty="0"/>
                      <m:t> −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m:rPr>
                                    <m:brk m:alnAt="7"/>
                                  </m:rPr>
                                  <a:rPr lang="es-E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_tradnl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_tradn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=0 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s-ES_tradnl" dirty="0"/>
                      <m:t> −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+ 2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𝑏𝑞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_tradnl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_tradnl" dirty="0"/>
                  <a:t> = 0</a:t>
                </a:r>
              </a:p>
              <a:p>
                <a:endParaRPr lang="es-ES_tradnl" dirty="0"/>
              </a:p>
              <a:p>
                <a:r>
                  <a:rPr lang="es-ES_tradnl" dirty="0" err="1"/>
                  <a:t>Hence</a:t>
                </a:r>
                <a:r>
                  <a:rPr lang="es-ES_tradnl" dirty="0"/>
                  <a:t>, </a:t>
                </a:r>
                <a:r>
                  <a:rPr lang="es-ES_tradnl" dirty="0" err="1"/>
                  <a:t>the</a:t>
                </a:r>
                <a:r>
                  <a:rPr lang="es-ES_tradnl" dirty="0"/>
                  <a:t> KKT </a:t>
                </a:r>
                <a:r>
                  <a:rPr lang="es-ES_tradnl" dirty="0" err="1"/>
                  <a:t>conditions</a:t>
                </a:r>
                <a:r>
                  <a:rPr lang="es-ES_tradnl" dirty="0"/>
                  <a:t> are:</a:t>
                </a:r>
              </a:p>
              <a:p>
                <a:r>
                  <a:rPr lang="es-ES" dirty="0"/>
                  <a:t>(i)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s-ES_tradnl" dirty="0"/>
                      <m:t> −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+ 2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𝑏𝑞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_tradnl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_tradnl" dirty="0"/>
                  <a:t> = 0 (</a:t>
                </a:r>
                <a:r>
                  <a:rPr lang="es-ES_tradnl" dirty="0" err="1"/>
                  <a:t>stationarity</a:t>
                </a:r>
                <a:r>
                  <a:rPr lang="es-ES_tradnl" dirty="0"/>
                  <a:t>)</a:t>
                </a:r>
              </a:p>
              <a:p>
                <a:r>
                  <a:rPr lang="es-ES_tradnl" dirty="0"/>
                  <a:t>(ii)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≥0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s-ES_tradnl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ES_tradnl" dirty="0"/>
                  <a:t>                (</a:t>
                </a:r>
                <a:r>
                  <a:rPr lang="es-ES_tradnl" dirty="0" err="1"/>
                  <a:t>Feasibility</a:t>
                </a:r>
                <a:r>
                  <a:rPr lang="es-ES_tradnl" dirty="0"/>
                  <a:t> and </a:t>
                </a:r>
                <a:r>
                  <a:rPr lang="es-ES_tradnl" dirty="0" err="1"/>
                  <a:t>complementarity</a:t>
                </a:r>
                <a:r>
                  <a:rPr lang="es-ES_tradnl" dirty="0"/>
                  <a:t>)</a:t>
                </a:r>
              </a:p>
              <a:p>
                <a:endParaRPr lang="es-ES_tradnl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1854EA-F074-B249-91A6-7190CEF6D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93" y="4453070"/>
                <a:ext cx="8582669" cy="2267287"/>
              </a:xfrm>
              <a:prstGeom prst="rect">
                <a:avLst/>
              </a:prstGeom>
              <a:blipFill>
                <a:blip r:embed="rId7"/>
                <a:stretch>
                  <a:fillRect l="-1775" t="-782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35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Slide Number Placeholder 5">
            <a:extLst>
              <a:ext uri="{FF2B5EF4-FFF2-40B4-BE49-F238E27FC236}">
                <a16:creationId xmlns:a16="http://schemas.microsoft.com/office/drawing/2014/main" id="{DF51318D-E432-9547-AA01-6F0B6B54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EEDEEC-F8B2-034B-887E-0411F259990A}" type="slidenum">
              <a:rPr lang="en-US" altLang="en-CL" sz="1400"/>
              <a:pPr eaLnBrk="1" hangingPunct="1"/>
              <a:t>9</a:t>
            </a:fld>
            <a:endParaRPr lang="en-US" altLang="en-CL" sz="140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A72B75-1BEF-6E48-A1A9-22E4914B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836613"/>
            <a:ext cx="5657850" cy="877887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Cournot game as MCP (NCP)</a:t>
            </a:r>
            <a:endParaRPr lang="es-ES" alt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F04942-79C1-A944-9EA8-2908F99660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231" b="56250"/>
          <a:stretch/>
        </p:blipFill>
        <p:spPr>
          <a:xfrm>
            <a:off x="827584" y="1556792"/>
            <a:ext cx="5040560" cy="15509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71555F-06BD-094D-97AC-6CEC645EA4A8}"/>
                  </a:ext>
                </a:extLst>
              </p:cNvPr>
              <p:cNvSpPr txBox="1"/>
              <p:nvPr/>
            </p:nvSpPr>
            <p:spPr>
              <a:xfrm>
                <a:off x="302694" y="3107734"/>
                <a:ext cx="8394593" cy="3293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_tradnl" sz="1600" dirty="0"/>
                  <a:t>Hence, </a:t>
                </a:r>
                <a:r>
                  <a:rPr lang="es-ES_tradnl" sz="1600" dirty="0" err="1"/>
                  <a:t>the</a:t>
                </a:r>
                <a:r>
                  <a:rPr lang="es-ES_tradnl" sz="1600" dirty="0"/>
                  <a:t> KKT </a:t>
                </a:r>
                <a:r>
                  <a:rPr lang="es-ES_tradnl" sz="1600" dirty="0" err="1"/>
                  <a:t>conditions</a:t>
                </a:r>
                <a:r>
                  <a:rPr lang="es-ES_tradnl" sz="1600" dirty="0"/>
                  <a:t> of </a:t>
                </a:r>
                <a:r>
                  <a:rPr lang="es-ES_tradnl" sz="1600" dirty="0" err="1"/>
                  <a:t>the</a:t>
                </a:r>
                <a:r>
                  <a:rPr lang="es-ES_tradnl" sz="1600" dirty="0"/>
                  <a:t> </a:t>
                </a:r>
                <a:r>
                  <a:rPr lang="es-ES_tradnl" sz="1600" dirty="0" err="1"/>
                  <a:t>cournot</a:t>
                </a:r>
                <a:r>
                  <a:rPr lang="es-ES_tradnl" sz="1600" dirty="0"/>
                  <a:t> </a:t>
                </a:r>
                <a:r>
                  <a:rPr lang="es-ES_tradnl" sz="1600" dirty="0" err="1"/>
                  <a:t>game</a:t>
                </a:r>
                <a:r>
                  <a:rPr lang="es-ES_tradnl" sz="1600" dirty="0"/>
                  <a:t> can be </a:t>
                </a:r>
                <a:r>
                  <a:rPr lang="es-ES_tradnl" sz="1600" dirty="0" err="1"/>
                  <a:t>expressed</a:t>
                </a:r>
                <a:r>
                  <a:rPr lang="es-ES_tradnl" sz="1600" dirty="0"/>
                  <a:t> as a MCP:</a:t>
                </a:r>
              </a:p>
              <a:p>
                <a:r>
                  <a:rPr lang="es-ES_tradnl" sz="1600" dirty="0"/>
                  <a:t>1) </a:t>
                </a:r>
                <a:r>
                  <a:rPr lang="es-ES_tradnl" sz="1600" dirty="0" err="1"/>
                  <a:t>Lets</a:t>
                </a:r>
                <a:r>
                  <a:rPr lang="es-ES_tradnl" sz="1600" dirty="0"/>
                  <a:t> </a:t>
                </a:r>
                <a:r>
                  <a:rPr lang="es-ES_tradnl" sz="1600" dirty="0" err="1"/>
                  <a:t>find</a:t>
                </a:r>
                <a:r>
                  <a:rPr lang="es-ES_tradnl" sz="1600" dirty="0"/>
                  <a:t> </a:t>
                </a:r>
                <a:r>
                  <a:rPr lang="es-ES_tradnl" sz="1600" dirty="0" err="1"/>
                  <a:t>lamda</a:t>
                </a:r>
                <a:r>
                  <a:rPr lang="es-ES_tradnl" sz="1600" dirty="0"/>
                  <a:t> </a:t>
                </a:r>
                <a:r>
                  <a:rPr lang="es-ES_tradnl" sz="1600" dirty="0" err="1"/>
                  <a:t>from</a:t>
                </a:r>
                <a:r>
                  <a:rPr lang="es-ES_tradnl" sz="1600" dirty="0"/>
                  <a:t> (i)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s-ES_tradnl" sz="1600" dirty="0"/>
                      <m:t> −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+ 2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𝑏𝑞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_tradnl" sz="16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_tradnl" sz="1600" dirty="0"/>
                  <a:t> = 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                                       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s-ES_tradnl" sz="1600" dirty="0"/>
                      <m:t> −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+ 2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𝑏𝑞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_tradnl" sz="16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_tradnl" sz="1600" dirty="0"/>
                  <a:t> </a:t>
                </a:r>
              </a:p>
              <a:p>
                <a:endParaRPr lang="es-ES_tradnl" sz="1600" dirty="0"/>
              </a:p>
              <a:p>
                <a:r>
                  <a:rPr lang="es-ES_tradnl" sz="1600" dirty="0"/>
                  <a:t>2) </a:t>
                </a:r>
                <a:r>
                  <a:rPr lang="es-ES_tradnl" sz="1600" dirty="0" err="1"/>
                  <a:t>Lets</a:t>
                </a:r>
                <a:r>
                  <a:rPr lang="es-ES_tradnl" sz="1600" dirty="0"/>
                  <a:t> </a:t>
                </a:r>
                <a:r>
                  <a:rPr lang="es-ES_tradnl" sz="1600" dirty="0" err="1"/>
                  <a:t>replace</a:t>
                </a:r>
                <a:r>
                  <a:rPr lang="es-ES_tradnl" sz="1600" dirty="0"/>
                  <a:t> </a:t>
                </a:r>
                <a:r>
                  <a:rPr lang="es-ES_tradnl" sz="1600" dirty="0" err="1"/>
                  <a:t>lamda</a:t>
                </a:r>
                <a:r>
                  <a:rPr lang="es-ES_tradnl" sz="1600" dirty="0"/>
                  <a:t> </a:t>
                </a:r>
                <a:r>
                  <a:rPr lang="es-ES_tradnl" sz="1600" dirty="0" err="1"/>
                  <a:t>from</a:t>
                </a:r>
                <a:r>
                  <a:rPr lang="es-ES_tradnl" sz="1600" dirty="0"/>
                  <a:t> (i) </a:t>
                </a:r>
                <a:r>
                  <a:rPr lang="es-ES_tradnl" sz="1600" dirty="0" err="1"/>
                  <a:t>into</a:t>
                </a:r>
                <a:r>
                  <a:rPr lang="es-ES_tradnl" sz="1600" dirty="0"/>
                  <a:t> </a:t>
                </a:r>
                <a:r>
                  <a:rPr lang="es-ES_tradnl" sz="1600" dirty="0" err="1"/>
                  <a:t>the</a:t>
                </a:r>
                <a:r>
                  <a:rPr lang="es-ES_tradnl" sz="1600" dirty="0"/>
                  <a:t> </a:t>
                </a:r>
                <a:r>
                  <a:rPr lang="es-ES_tradnl" sz="1600" dirty="0" err="1"/>
                  <a:t>complementarity</a:t>
                </a:r>
                <a:r>
                  <a:rPr lang="es-ES_tradnl" sz="1600" dirty="0"/>
                  <a:t> </a:t>
                </a:r>
                <a:r>
                  <a:rPr lang="es-ES_tradnl" sz="1600" dirty="0" err="1"/>
                  <a:t>condition</a:t>
                </a:r>
                <a:r>
                  <a:rPr lang="es-ES_tradnl" sz="1600" dirty="0"/>
                  <a:t> in (ii)</a:t>
                </a:r>
                <a:endParaRPr lang="es-E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1600" i="1">
                        <a:latin typeface="Cambria Math" panose="02040503050406030204" pitchFamily="18" charset="0"/>
                      </a:rPr>
                      <m:t>≥0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16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s-ES_tradnl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ES_tradnl" sz="1600" dirty="0"/>
                  <a:t> </a:t>
                </a:r>
              </a:p>
              <a:p>
                <a:r>
                  <a:rPr lang="es-ES_tradnl" sz="1600" b="1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s-ES" sz="1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sz="1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s-ES" sz="1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1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s-ES" sz="1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s-ES" sz="1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m:rPr>
                        <m:nor/>
                      </m:rPr>
                      <a:rPr lang="es-ES_tradnl" sz="1600" b="1" dirty="0">
                        <a:solidFill>
                          <a:schemeClr val="accent3"/>
                        </a:solidFill>
                      </a:rPr>
                      <m:t> −</m:t>
                    </m:r>
                    <m:r>
                      <a:rPr lang="es-ES" sz="1600" b="1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ES" sz="1600" b="1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1600" b="1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d>
                      <m:dPr>
                        <m:ctrlPr>
                          <a:rPr lang="es-ES" sz="1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s-ES" sz="1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sz="1600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s-ES" sz="1600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s-ES" sz="1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s-ES" sz="1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s-ES" sz="1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𝒃𝒒</m:t>
                        </m:r>
                      </m:e>
                      <m:sub>
                        <m:r>
                          <a:rPr lang="es-ES" sz="1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sz="1600" b="1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s-ES" sz="1600" b="1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s-ES_tradnl" sz="1600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s-E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sz="1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s-E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m:rPr>
                        <m:nor/>
                      </m:rPr>
                      <a:rPr lang="es-ES_tradnl" sz="1600" b="1" dirty="0">
                        <a:solidFill>
                          <a:schemeClr val="accent6"/>
                        </a:solidFill>
                      </a:rPr>
                      <m:t> −</m:t>
                    </m:r>
                    <m:r>
                      <a:rPr lang="es-ES" sz="1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ES" sz="1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1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d>
                      <m:dPr>
                        <m:ctrlPr>
                          <a:rPr lang="es-E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s-E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sz="16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s-ES" sz="16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s-E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s-E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s-E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𝒃𝒒</m:t>
                        </m:r>
                      </m:e>
                      <m:sub>
                        <m:r>
                          <a:rPr lang="es-ES" sz="16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sz="1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sz="16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s-ES_tradnl" sz="1600" b="1" dirty="0"/>
                  <a:t> </a:t>
                </a:r>
              </a:p>
              <a:p>
                <a:endParaRPr lang="es-ES_tradnl" sz="1600" dirty="0"/>
              </a:p>
              <a:p>
                <a:endParaRPr lang="es-ES_tradnl" sz="1600" dirty="0"/>
              </a:p>
              <a:p>
                <a:endParaRPr lang="es-ES_tradnl" sz="1600" dirty="0"/>
              </a:p>
              <a:p>
                <a:r>
                  <a:rPr lang="es-ES_tradnl" sz="1600" dirty="0"/>
                  <a:t>3) </a:t>
                </a:r>
                <a:r>
                  <a:rPr lang="es-ES_tradnl" sz="1600" dirty="0" err="1"/>
                  <a:t>Lets</a:t>
                </a:r>
                <a:r>
                  <a:rPr lang="es-ES_tradnl" sz="1600" dirty="0"/>
                  <a:t> </a:t>
                </a:r>
                <a:r>
                  <a:rPr lang="es-ES" sz="1600" dirty="0" err="1"/>
                  <a:t>write</a:t>
                </a:r>
                <a:r>
                  <a:rPr lang="es-ES" sz="1600" dirty="0"/>
                  <a:t> </a:t>
                </a:r>
                <a:r>
                  <a:rPr lang="es-ES" sz="1600" dirty="0" err="1"/>
                  <a:t>it</a:t>
                </a:r>
                <a:r>
                  <a:rPr lang="es-ES" sz="1600" dirty="0"/>
                  <a:t> in a </a:t>
                </a:r>
                <a:r>
                  <a:rPr lang="es-ES" sz="1600" dirty="0" err="1"/>
                  <a:t>simpler</a:t>
                </a:r>
                <a:r>
                  <a:rPr lang="es-ES" sz="1600" dirty="0"/>
                  <a:t> </a:t>
                </a:r>
                <a:r>
                  <a:rPr lang="es-ES" sz="1600" dirty="0" err="1"/>
                  <a:t>form</a:t>
                </a:r>
                <a:endParaRPr lang="es-ES" sz="1600" dirty="0"/>
              </a:p>
              <a:p>
                <a:endParaRPr lang="es-ES_tradnl" sz="1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71555F-06BD-094D-97AC-6CEC645EA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4" y="3107734"/>
                <a:ext cx="8394593" cy="3293209"/>
              </a:xfrm>
              <a:prstGeom prst="rect">
                <a:avLst/>
              </a:prstGeom>
              <a:blipFill>
                <a:blip r:embed="rId4"/>
                <a:stretch>
                  <a:fillRect l="-454" t="-383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108E9BE6-F2B0-7D4D-8FF2-43873D0F1E01}"/>
              </a:ext>
            </a:extLst>
          </p:cNvPr>
          <p:cNvSpPr/>
          <p:nvPr/>
        </p:nvSpPr>
        <p:spPr>
          <a:xfrm rot="16200000">
            <a:off x="1450183" y="4993661"/>
            <a:ext cx="144016" cy="7020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74A40B-2404-6945-A4EF-3B9A36C09FC5}"/>
              </a:ext>
            </a:extLst>
          </p:cNvPr>
          <p:cNvSpPr/>
          <p:nvPr/>
        </p:nvSpPr>
        <p:spPr>
          <a:xfrm rot="16200000">
            <a:off x="3177647" y="4030052"/>
            <a:ext cx="182073" cy="26399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22C05CB-DF81-0E4A-AA02-4F094A644347}"/>
              </a:ext>
            </a:extLst>
          </p:cNvPr>
          <p:cNvSpPr/>
          <p:nvPr/>
        </p:nvSpPr>
        <p:spPr>
          <a:xfrm rot="16200000">
            <a:off x="6122112" y="3817692"/>
            <a:ext cx="176929" cy="30595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200225-517D-934B-8046-9695F5AB3744}"/>
                  </a:ext>
                </a:extLst>
              </p:cNvPr>
              <p:cNvSpPr txBox="1"/>
              <p:nvPr/>
            </p:nvSpPr>
            <p:spPr>
              <a:xfrm>
                <a:off x="1096836" y="5344694"/>
                <a:ext cx="893962" cy="374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s-ES_tradnl" dirty="0">
                    <a:solidFill>
                      <a:schemeClr val="tx1"/>
                    </a:solidFill>
                  </a:rPr>
                  <a:t>&gt;= 0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200225-517D-934B-8046-9695F5AB3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36" y="5344694"/>
                <a:ext cx="893962" cy="374421"/>
              </a:xfrm>
              <a:prstGeom prst="rect">
                <a:avLst/>
              </a:prstGeom>
              <a:blipFill>
                <a:blip r:embed="rId5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D71C60-1B7A-DA45-9BB6-861BB8B3D186}"/>
                  </a:ext>
                </a:extLst>
              </p:cNvPr>
              <p:cNvSpPr txBox="1"/>
              <p:nvPr/>
            </p:nvSpPr>
            <p:spPr>
              <a:xfrm>
                <a:off x="2843809" y="5397875"/>
                <a:ext cx="1501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&gt;= 0</a:t>
                </a:r>
                <a:endParaRPr lang="es-ES_tradn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D71C60-1B7A-DA45-9BB6-861BB8B3D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9" y="5397875"/>
                <a:ext cx="1501848" cy="369332"/>
              </a:xfrm>
              <a:prstGeom prst="rect">
                <a:avLst/>
              </a:prstGeom>
              <a:blipFill>
                <a:blip r:embed="rId6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3D2BC-E09E-9941-B4E5-16B1B0F61C49}"/>
                  </a:ext>
                </a:extLst>
              </p:cNvPr>
              <p:cNvSpPr txBox="1"/>
              <p:nvPr/>
            </p:nvSpPr>
            <p:spPr>
              <a:xfrm>
                <a:off x="6098335" y="5435932"/>
                <a:ext cx="1501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= 0</a:t>
                </a:r>
                <a:endParaRPr lang="es-ES_tradn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F3D2BC-E09E-9941-B4E5-16B1B0F6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335" y="5435932"/>
                <a:ext cx="1501848" cy="369332"/>
              </a:xfrm>
              <a:prstGeom prst="rect">
                <a:avLst/>
              </a:prstGeom>
              <a:blipFill>
                <a:blip r:embed="rId7"/>
                <a:stretch>
                  <a:fillRect t="-10345" b="-27586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D989C2-A86E-BB40-83B2-0F37B1273394}"/>
                  </a:ext>
                </a:extLst>
              </p:cNvPr>
              <p:cNvSpPr txBox="1"/>
              <p:nvPr/>
            </p:nvSpPr>
            <p:spPr>
              <a:xfrm>
                <a:off x="611560" y="6222545"/>
                <a:ext cx="777686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s-E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s-E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s-ES_tradnl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s-E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ES_tradnl" dirty="0">
                    <a:solidFill>
                      <a:schemeClr val="tx1"/>
                    </a:solidFill>
                  </a:rPr>
                  <a:t>  </a:t>
                </a:r>
                <a:r>
                  <a:rPr lang="es-ES_tradnl" dirty="0">
                    <a:solidFill>
                      <a:schemeClr val="tx1"/>
                    </a:solidFill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E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s-E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m:rPr>
                        <m:nor/>
                      </m:rPr>
                      <a:rPr lang="es-ES_tradnl" b="1" dirty="0">
                        <a:solidFill>
                          <a:schemeClr val="tx1"/>
                        </a:solidFill>
                      </a:rPr>
                      <m:t> −</m:t>
                    </m:r>
                    <m:r>
                      <a:rPr lang="es-E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E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d>
                      <m:dPr>
                        <m:ctrlP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s-E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𝒃𝒒</m:t>
                        </m:r>
                      </m:e>
                      <m:sub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m:rPr>
                        <m:nor/>
                      </m:rPr>
                      <a:rPr lang="es-ES_tradnl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s-E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s-ES_tradnl" b="1" dirty="0">
                  <a:solidFill>
                    <a:schemeClr val="tx1"/>
                  </a:solidFill>
                </a:endParaRPr>
              </a:p>
              <a:p>
                <a:endParaRPr lang="es-ES_tradnl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D989C2-A86E-BB40-83B2-0F37B127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222545"/>
                <a:ext cx="7776863" cy="646331"/>
              </a:xfrm>
              <a:prstGeom prst="rect">
                <a:avLst/>
              </a:prstGeom>
              <a:blipFill>
                <a:blip r:embed="rId8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84519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on_puc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presentacion_pucv</Template>
  <TotalTime>2502</TotalTime>
  <Words>1076</Words>
  <Application>Microsoft Macintosh PowerPoint</Application>
  <PresentationFormat>On-screen Show (4:3)</PresentationFormat>
  <Paragraphs>121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Wingdings</vt:lpstr>
      <vt:lpstr>presentacion_pucv</vt:lpstr>
      <vt:lpstr>Tema de Office</vt:lpstr>
      <vt:lpstr>PowerPoint Presentation</vt:lpstr>
      <vt:lpstr>Bertrand model of duopoly</vt:lpstr>
      <vt:lpstr>What is optimization? What types have you worked on?</vt:lpstr>
      <vt:lpstr>What is optimization? What types have you worked on?</vt:lpstr>
      <vt:lpstr>Non linear programs of interest</vt:lpstr>
      <vt:lpstr>Non linear programs of interest</vt:lpstr>
      <vt:lpstr>Eq. Problems expressed as Complementarity problems (MCP or NCP)</vt:lpstr>
      <vt:lpstr>Consider the case of Cournot players</vt:lpstr>
      <vt:lpstr>Cournot game as MCP (NCP)</vt:lpstr>
      <vt:lpstr>Cournot game as MCP (NCP)</vt:lpstr>
      <vt:lpstr>Cournot game as MCP (NCP)</vt:lpstr>
      <vt:lpstr>Cournot game as MCP (NCP)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Lynda / Análisis Institucional / PUCV</dc:creator>
  <cp:lastModifiedBy>FELIPE FEIJOO</cp:lastModifiedBy>
  <cp:revision>101</cp:revision>
  <cp:lastPrinted>2011-01-18T14:30:01Z</cp:lastPrinted>
  <dcterms:created xsi:type="dcterms:W3CDTF">2007-11-27T15:56:20Z</dcterms:created>
  <dcterms:modified xsi:type="dcterms:W3CDTF">2022-01-20T03:08:21Z</dcterms:modified>
</cp:coreProperties>
</file>