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77" r:id="rId4"/>
    <p:sldId id="278" r:id="rId5"/>
    <p:sldId id="281" r:id="rId6"/>
    <p:sldId id="282" r:id="rId7"/>
    <p:sldId id="283" r:id="rId8"/>
    <p:sldId id="284" r:id="rId9"/>
    <p:sldId id="285" r:id="rId10"/>
    <p:sldId id="279" r:id="rId11"/>
    <p:sldId id="280" r:id="rId12"/>
    <p:sldId id="286" r:id="rId13"/>
  </p:sldIdLst>
  <p:sldSz cx="9144000" cy="6858000" type="screen4x3"/>
  <p:notesSz cx="7010400" cy="92964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BC2CF-D61F-0B4A-96EA-1B4E2AED049A}" type="datetimeFigureOut">
              <a:rPr lang="en-US" smtClean="0"/>
              <a:t>1/21/22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B0A16-68A7-AA47-87D3-BC04E21DD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0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D311AFDA-53AA-4A20-AB4D-5CE50F16F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44638-622E-4B5A-8CC5-028F6DDFED27}" type="datetimeFigureOut">
              <a:rPr lang="es-ES"/>
              <a:pPr>
                <a:defRPr/>
              </a:pPr>
              <a:t>21/1/22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49B45535-4020-4A0E-8548-826B6472B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5B379470-FF39-4943-AD40-82F489BD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CA630-429D-4162-A20D-54135547BD2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8271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3D8DEFBD-A3CF-485B-A170-AA3D20861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3645E-E5B2-4EF2-8152-0079C59369EA}" type="datetimeFigureOut">
              <a:rPr lang="es-ES"/>
              <a:pPr>
                <a:defRPr/>
              </a:pPr>
              <a:t>21/1/22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A3F762AF-7E60-4FE7-9E7C-9C2DBAA7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0EF08D7-388B-440F-A662-4D693A71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A2121-C507-4763-80CE-962A7D802CE7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4288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4B3CDF2E-9EDA-4706-8137-B798C3BF9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38988-A5F4-4631-A905-5E33077E6A9B}" type="datetimeFigureOut">
              <a:rPr lang="es-ES"/>
              <a:pPr>
                <a:defRPr/>
              </a:pPr>
              <a:t>21/1/22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5744E3EC-7D9C-4AC5-A0E8-367BA47FB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0AFE846F-B68C-46CA-A366-5921ED92F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B9C06-63A8-4647-A46F-40EA6298846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02909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6AF792E9-50E9-48C8-A2D4-E163E1EDA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B6450-C5E3-4CEC-9DEE-8C864F207BD6}" type="datetimeFigureOut">
              <a:rPr lang="es-ES"/>
              <a:pPr>
                <a:defRPr/>
              </a:pPr>
              <a:t>21/1/22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8E4E34DD-0600-4185-B68F-95AD6F7D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2B9A018C-68CE-4851-BB67-7B381CCD4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26DA0-FF49-4032-93E2-4B84650657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7484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E3B74A61-828E-4E23-B61B-48BF262FF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99886-AB54-48C0-9D02-45CFE58848B8}" type="datetimeFigureOut">
              <a:rPr lang="es-ES"/>
              <a:pPr>
                <a:defRPr/>
              </a:pPr>
              <a:t>21/1/22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39132FA4-D88E-4382-85F9-95E019020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29BC677-9A43-40B7-B922-1908652D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C3DC8-0A93-40F0-A6E4-2950E04B079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5548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AE96E19B-2BCB-4CDA-9C67-286A82114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E77FB-0092-4C31-BF69-FAC765758F32}" type="datetimeFigureOut">
              <a:rPr lang="es-ES"/>
              <a:pPr>
                <a:defRPr/>
              </a:pPr>
              <a:t>21/1/22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643AF056-921D-4045-B130-6A7A72F5D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5E7A215C-28B7-497E-9EE3-00A8555E2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729DE-9849-4299-A14D-CE6C36F3CAD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7795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08D5A555-FF8E-47B5-8CA4-16E58AF87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CE57C-E6A2-4EF4-BEA5-C54F09D5ACE1}" type="datetimeFigureOut">
              <a:rPr lang="es-ES"/>
              <a:pPr>
                <a:defRPr/>
              </a:pPr>
              <a:t>21/1/22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987ECA20-B8FE-47B4-B4E3-8E8F92911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6BDFFA0C-EAC7-41C7-B2A7-B95646DA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71220-DAA8-4C38-8FEF-3997C91CBA8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6648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D1FB4D04-8E51-40BE-A06E-AD14988D3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8E6F2-8D66-4C17-BC37-04FD14837663}" type="datetimeFigureOut">
              <a:rPr lang="es-ES"/>
              <a:pPr>
                <a:defRPr/>
              </a:pPr>
              <a:t>21/1/22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7FB4A211-083D-46B5-AD59-6FB94FF84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26B8CDAC-075B-40DF-B237-6F87111DE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4347D-E34F-412C-B2A8-2F948188804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5757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473C8EC1-C8A4-4A19-8FD2-503FED161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65CFB-697B-424D-AE5C-1B77805033ED}" type="datetimeFigureOut">
              <a:rPr lang="es-ES"/>
              <a:pPr>
                <a:defRPr/>
              </a:pPr>
              <a:t>21/1/22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33CAE9F8-3921-4B1C-991C-35BD66DF2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C8FBA371-E1FF-4068-BC9E-9B73AFD3A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BF3B0-A8BA-4D65-887A-9BC22DF0BF0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8073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4D246ED6-9EB4-4BEA-87B3-9C763CCA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8380A-304D-40B3-8F4C-F3E68FF3AB1A}" type="datetimeFigureOut">
              <a:rPr lang="es-ES"/>
              <a:pPr>
                <a:defRPr/>
              </a:pPr>
              <a:t>21/1/22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76DF1B72-A786-4D91-B1A0-2AADC664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9F814CFB-AA69-4F92-863E-E2A7BF32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855EB-0227-45AE-A2AE-79474C443F2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506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EC09ECBE-4C7D-4B26-86E1-FCB97E4B1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7632A-76CB-44DA-8AE6-84CB164C33F1}" type="datetimeFigureOut">
              <a:rPr lang="es-ES"/>
              <a:pPr>
                <a:defRPr/>
              </a:pPr>
              <a:t>21/1/22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4F8C7952-B221-448F-9756-9648CF41C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0ACCF7AD-926E-48DD-AE8D-97DF9C46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5149A-E398-4F5D-893A-302CBAA8FB6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246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904A0CD4-FD0F-41FD-9A68-9D594FE3E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1B155-AD41-4915-9D9C-BE66AE08451D}" type="datetimeFigureOut">
              <a:rPr lang="es-ES"/>
              <a:pPr>
                <a:defRPr/>
              </a:pPr>
              <a:t>21/1/22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30CBAE8C-5341-4890-BF34-A08D442EE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EB2D3723-E191-42D1-9810-98EE6424E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2854E-E514-4096-9ED1-8C1FA90B579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8318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AFD690A2-E265-4797-8028-D4AC18C598E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título del patrón</a:t>
            </a:r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7AAFE36B-00F0-4EF6-BA3E-BECA2269EF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6EE34759-E327-4BD7-9C06-6E7DF03EA4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71A7CA-3F23-438C-AB68-E2438AFCFE13}" type="datetimeFigureOut">
              <a:rPr lang="es-ES"/>
              <a:pPr>
                <a:defRPr/>
              </a:pPr>
              <a:t>21/1/22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5BAA4F9E-90AE-4082-90B8-55603217C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FE22A9B-EDFF-4BAF-B443-4E1A68A4C9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A7A5D42-2181-4733-9FE7-81F5E650758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>
            <a:extLst>
              <a:ext uri="{FF2B5EF4-FFF2-40B4-BE49-F238E27FC236}">
                <a16:creationId xmlns:a16="http://schemas.microsoft.com/office/drawing/2014/main" id="{2CAA5892-C107-4B93-A74D-BCD8502D311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título del patrón</a:t>
            </a:r>
          </a:p>
        </p:txBody>
      </p:sp>
      <p:sp>
        <p:nvSpPr>
          <p:cNvPr id="2051" name="2 Marcador de texto">
            <a:extLst>
              <a:ext uri="{FF2B5EF4-FFF2-40B4-BE49-F238E27FC236}">
                <a16:creationId xmlns:a16="http://schemas.microsoft.com/office/drawing/2014/main" id="{AE32C84B-34D5-4912-8E43-4FAB6772D0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5CE93399-6BF1-4BA7-86DC-BC75C11C0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4F6C39-2B0F-4355-B3E9-A11208DAC444}" type="datetimeFigureOut">
              <a:rPr lang="es-ES"/>
              <a:pPr>
                <a:defRPr/>
              </a:pPr>
              <a:t>21/1/22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C17AF51E-8042-42D4-B6AA-D30709893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E7A9CA5D-9103-452B-93B7-6FE633F2B2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5F037C9-3745-405E-B846-8A0B6A75114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CuadroTexto">
            <a:extLst>
              <a:ext uri="{FF2B5EF4-FFF2-40B4-BE49-F238E27FC236}">
                <a16:creationId xmlns:a16="http://schemas.microsoft.com/office/drawing/2014/main" id="{C950D668-7479-43AB-8A85-75516F810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2500313"/>
            <a:ext cx="557556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Optimización Complementaria: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n-US" sz="28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MPEC and EPEC</a:t>
            </a:r>
          </a:p>
        </p:txBody>
      </p:sp>
      <p:sp>
        <p:nvSpPr>
          <p:cNvPr id="3" name="2 CuadroTexto">
            <a:extLst>
              <a:ext uri="{FF2B5EF4-FFF2-40B4-BE49-F238E27FC236}">
                <a16:creationId xmlns:a16="http://schemas.microsoft.com/office/drawing/2014/main" id="{598CEFB8-F829-4463-9023-942D2281D996}"/>
              </a:ext>
            </a:extLst>
          </p:cNvPr>
          <p:cNvSpPr txBox="1"/>
          <p:nvPr/>
        </p:nvSpPr>
        <p:spPr>
          <a:xfrm>
            <a:off x="6659563" y="4360863"/>
            <a:ext cx="2484437" cy="8001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chemeClr val="bg1">
                    <a:lumMod val="85000"/>
                  </a:schemeClr>
                </a:solidFill>
                <a:latin typeface="Arial" charset="0"/>
              </a:rPr>
              <a:t>Felipe Feijoo, Ph.D.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>
                <a:solidFill>
                  <a:schemeClr val="bg1">
                    <a:lumMod val="85000"/>
                  </a:schemeClr>
                </a:solidFill>
                <a:latin typeface="Arial" charset="0"/>
              </a:rPr>
              <a:t>Oficina: EII, IBC 6-7.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>
                <a:solidFill>
                  <a:schemeClr val="bg1">
                    <a:lumMod val="85000"/>
                  </a:schemeClr>
                </a:solidFill>
                <a:latin typeface="Arial" charset="0"/>
              </a:rPr>
              <a:t>Email: Felipe.Feijoo@pucv.cl</a:t>
            </a:r>
            <a:endParaRPr lang="es-ES" dirty="0">
              <a:solidFill>
                <a:schemeClr val="bg1">
                  <a:lumMod val="8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1 Título">
            <a:extLst>
              <a:ext uri="{FF2B5EF4-FFF2-40B4-BE49-F238E27FC236}">
                <a16:creationId xmlns:a16="http://schemas.microsoft.com/office/drawing/2014/main" id="{829DF97D-5D23-40FF-820C-0BA2F8AD6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836613"/>
            <a:ext cx="5657850" cy="877887"/>
          </a:xfrm>
        </p:spPr>
        <p:txBody>
          <a:bodyPr/>
          <a:lstStyle/>
          <a:p>
            <a:pPr algn="l" eaLnBrk="1" hangingPunct="1"/>
            <a:r>
              <a:rPr lang="es-CL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</a:t>
            </a:r>
            <a:r>
              <a:rPr lang="es-CL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r>
              <a:rPr lang="es-CL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CL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MPEC: </a:t>
            </a:r>
            <a:r>
              <a:rPr lang="es-CL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complementarity</a:t>
            </a:r>
            <a:r>
              <a:rPr lang="es-CL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endParaRPr lang="es-ES" altLang="en-US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474CE5-58B4-4DF6-A58B-A82E5798B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DD722767-EBE7-4571-BDD3-B271A0FAE8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368444"/>
              </p:ext>
            </p:extLst>
          </p:nvPr>
        </p:nvGraphicFramePr>
        <p:xfrm>
          <a:off x="709710" y="2343048"/>
          <a:ext cx="1517961" cy="1225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3" imgW="838200" imgH="660400" progId="Equation.3">
                  <p:embed/>
                </p:oleObj>
              </mc:Choice>
              <mc:Fallback>
                <p:oleObj name="Equation" r:id="rId3" imgW="838200" imgH="660400" progId="Equation.3">
                  <p:embed/>
                  <p:pic>
                    <p:nvPicPr>
                      <p:cNvPr id="130052" name="Object 2">
                        <a:extLst>
                          <a:ext uri="{FF2B5EF4-FFF2-40B4-BE49-F238E27FC236}">
                            <a16:creationId xmlns:a16="http://schemas.microsoft.com/office/drawing/2014/main" id="{6C6DE223-0B1A-482C-A70F-39E5696E28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710" y="2343048"/>
                        <a:ext cx="1517961" cy="1225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396FA0AB-11E9-4E0E-9034-C99494A7C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DC84408A-FAAE-48FA-BEF6-4164EB390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06" y="1628871"/>
            <a:ext cx="15574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i="1" u="sng" dirty="0"/>
              <a:t>MPEC</a:t>
            </a:r>
          </a:p>
        </p:txBody>
      </p:sp>
      <p:grpSp>
        <p:nvGrpSpPr>
          <p:cNvPr id="9" name="Group 15">
            <a:extLst>
              <a:ext uri="{FF2B5EF4-FFF2-40B4-BE49-F238E27FC236}">
                <a16:creationId xmlns:a16="http://schemas.microsoft.com/office/drawing/2014/main" id="{45A92BD4-B263-4798-A182-5DAE45F1BE2D}"/>
              </a:ext>
            </a:extLst>
          </p:cNvPr>
          <p:cNvGrpSpPr>
            <a:grpSpLocks/>
          </p:cNvGrpSpPr>
          <p:nvPr/>
        </p:nvGrpSpPr>
        <p:grpSpPr bwMode="auto">
          <a:xfrm>
            <a:off x="1156530" y="2066083"/>
            <a:ext cx="3297940" cy="1476736"/>
            <a:chOff x="1195754" y="1278232"/>
            <a:chExt cx="3575504" cy="1732254"/>
          </a:xfrm>
        </p:grpSpPr>
        <p:graphicFrame>
          <p:nvGraphicFramePr>
            <p:cNvPr id="10" name="Object 3">
              <a:extLst>
                <a:ext uri="{FF2B5EF4-FFF2-40B4-BE49-F238E27FC236}">
                  <a16:creationId xmlns:a16="http://schemas.microsoft.com/office/drawing/2014/main" id="{10D650FA-C7CD-4A49-BE8E-B691572FE6C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00425" y="1674813"/>
            <a:ext cx="1317625" cy="1293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" name="Equation" r:id="rId5" imgW="698500" imgH="685800" progId="Equation.3">
                    <p:embed/>
                  </p:oleObj>
                </mc:Choice>
                <mc:Fallback>
                  <p:oleObj name="Equation" r:id="rId5" imgW="698500" imgH="685800" progId="Equation.3">
                    <p:embed/>
                    <p:pic>
                      <p:nvPicPr>
                        <p:cNvPr id="130087" name="Object 3">
                          <a:extLst>
                            <a:ext uri="{FF2B5EF4-FFF2-40B4-BE49-F238E27FC236}">
                              <a16:creationId xmlns:a16="http://schemas.microsoft.com/office/drawing/2014/main" id="{5B3D9793-16FB-42D2-BDA2-FA66A7F2C3D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0425" y="1674813"/>
                          <a:ext cx="1317625" cy="1293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B3411C9-59E8-4ED7-8EFE-011EAB8F069F}"/>
                </a:ext>
              </a:extLst>
            </p:cNvPr>
            <p:cNvSpPr/>
            <p:nvPr/>
          </p:nvSpPr>
          <p:spPr bwMode="auto">
            <a:xfrm>
              <a:off x="1195754" y="2658002"/>
              <a:ext cx="647495" cy="352484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endParaRPr>
            </a:p>
          </p:txBody>
        </p:sp>
        <p:cxnSp>
          <p:nvCxnSpPr>
            <p:cNvPr id="12" name="Straight Arrow Connector 10">
              <a:extLst>
                <a:ext uri="{FF2B5EF4-FFF2-40B4-BE49-F238E27FC236}">
                  <a16:creationId xmlns:a16="http://schemas.microsoft.com/office/drawing/2014/main" id="{4D032FEB-99DB-4E82-9C0B-43CD6F59FCA7}"/>
                </a:ext>
              </a:extLst>
            </p:cNvPr>
            <p:cNvCxnSpPr>
              <a:cxnSpLocks noChangeShapeType="1"/>
              <a:stCxn id="11" idx="3"/>
            </p:cNvCxnSpPr>
            <p:nvPr/>
          </p:nvCxnSpPr>
          <p:spPr bwMode="auto">
            <a:xfrm flipV="1">
              <a:off x="1842867" y="1730326"/>
              <a:ext cx="1603718" cy="1104314"/>
            </a:xfrm>
            <a:prstGeom prst="straightConnector1">
              <a:avLst/>
            </a:prstGeom>
            <a:noFill/>
            <a:ln w="9525" algn="ctr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8A7934A-6A53-4049-9967-93F91EA6EB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2369" y="1278232"/>
              <a:ext cx="95888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i="1" u="sng"/>
                <a:t>CP</a:t>
              </a:r>
            </a:p>
          </p:txBody>
        </p:sp>
      </p:grpSp>
      <p:sp>
        <p:nvSpPr>
          <p:cNvPr id="14" name="Rectangle 6">
            <a:extLst>
              <a:ext uri="{FF2B5EF4-FFF2-40B4-BE49-F238E27FC236}">
                <a16:creationId xmlns:a16="http://schemas.microsoft.com/office/drawing/2014/main" id="{80CEE6A3-4519-41D6-BE05-00191AFA8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5" name="Group 31">
            <a:extLst>
              <a:ext uri="{FF2B5EF4-FFF2-40B4-BE49-F238E27FC236}">
                <a16:creationId xmlns:a16="http://schemas.microsoft.com/office/drawing/2014/main" id="{F59522F3-F6BF-47C9-8897-C1C9A6C407D5}"/>
              </a:ext>
            </a:extLst>
          </p:cNvPr>
          <p:cNvGrpSpPr>
            <a:grpSpLocks/>
          </p:cNvGrpSpPr>
          <p:nvPr/>
        </p:nvGrpSpPr>
        <p:grpSpPr bwMode="auto">
          <a:xfrm>
            <a:off x="6372225" y="4039655"/>
            <a:ext cx="2270354" cy="2045233"/>
            <a:chOff x="6372670" y="3685735"/>
            <a:chExt cx="2461846" cy="239965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627A6D0-593A-4F4B-8B21-80B97760278B}"/>
                </a:ext>
              </a:extLst>
            </p:cNvPr>
            <p:cNvSpPr/>
            <p:nvPr/>
          </p:nvSpPr>
          <p:spPr bwMode="auto">
            <a:xfrm>
              <a:off x="6677425" y="3685735"/>
              <a:ext cx="1861860" cy="379562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endParaRPr>
            </a:p>
          </p:txBody>
        </p:sp>
        <p:cxnSp>
          <p:nvCxnSpPr>
            <p:cNvPr id="17" name="Straight Connector 27">
              <a:extLst>
                <a:ext uri="{FF2B5EF4-FFF2-40B4-BE49-F238E27FC236}">
                  <a16:creationId xmlns:a16="http://schemas.microsoft.com/office/drawing/2014/main" id="{A80ACDF9-B39D-4A0F-A2D1-A0A0F6B569F0}"/>
                </a:ext>
              </a:extLst>
            </p:cNvPr>
            <p:cNvCxnSpPr>
              <a:cxnSpLocks noChangeShapeType="1"/>
              <a:stCxn id="16" idx="2"/>
            </p:cNvCxnSpPr>
            <p:nvPr/>
          </p:nvCxnSpPr>
          <p:spPr bwMode="auto">
            <a:xfrm rot="16200000" flipH="1">
              <a:off x="7412537" y="4261372"/>
              <a:ext cx="393891" cy="2279"/>
            </a:xfrm>
            <a:prstGeom prst="line">
              <a:avLst/>
            </a:prstGeom>
            <a:noFill/>
            <a:ln w="9525" algn="ctr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extBox 28">
              <a:extLst>
                <a:ext uri="{FF2B5EF4-FFF2-40B4-BE49-F238E27FC236}">
                  <a16:creationId xmlns:a16="http://schemas.microsoft.com/office/drawing/2014/main" id="{9BC19F4C-6B55-45BA-9713-2E2D40A5BB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2670" y="4515729"/>
              <a:ext cx="2461846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i="1"/>
                <a:t>Even if g(x,y) is linear, this term can be nonlinear and nonconvex</a:t>
              </a:r>
            </a:p>
          </p:txBody>
        </p:sp>
      </p:grpSp>
      <p:grpSp>
        <p:nvGrpSpPr>
          <p:cNvPr id="19" name="Group 61">
            <a:extLst>
              <a:ext uri="{FF2B5EF4-FFF2-40B4-BE49-F238E27FC236}">
                <a16:creationId xmlns:a16="http://schemas.microsoft.com/office/drawing/2014/main" id="{5199705A-37EF-43F3-9306-22A087582ECB}"/>
              </a:ext>
            </a:extLst>
          </p:cNvPr>
          <p:cNvGrpSpPr>
            <a:grpSpLocks/>
          </p:cNvGrpSpPr>
          <p:nvPr/>
        </p:nvGrpSpPr>
        <p:grpSpPr bwMode="auto">
          <a:xfrm>
            <a:off x="666635" y="1656714"/>
            <a:ext cx="8625746" cy="2692739"/>
            <a:chOff x="291966" y="916329"/>
            <a:chExt cx="9354625" cy="315886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C141B4E-6296-4F0B-873B-F339C8E1B92B}"/>
                </a:ext>
              </a:extLst>
            </p:cNvPr>
            <p:cNvSpPr/>
            <p:nvPr/>
          </p:nvSpPr>
          <p:spPr bwMode="auto">
            <a:xfrm>
              <a:off x="291966" y="1453934"/>
              <a:ext cx="4306864" cy="1802234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endParaRPr>
            </a:p>
          </p:txBody>
        </p:sp>
        <p:graphicFrame>
          <p:nvGraphicFramePr>
            <p:cNvPr id="21" name="Object 4">
              <a:extLst>
                <a:ext uri="{FF2B5EF4-FFF2-40B4-BE49-F238E27FC236}">
                  <a16:creationId xmlns:a16="http://schemas.microsoft.com/office/drawing/2014/main" id="{72FCE225-1EB6-4248-9DDC-590DD08F6D3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766560" y="1800665"/>
            <a:ext cx="1758461" cy="22745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" name="Equation" r:id="rId7" imgW="876300" imgH="1117600" progId="Equation.3">
                    <p:embed/>
                  </p:oleObj>
                </mc:Choice>
                <mc:Fallback>
                  <p:oleObj name="Equation" r:id="rId7" imgW="876300" imgH="1117600" progId="Equation.3">
                    <p:embed/>
                    <p:pic>
                      <p:nvPicPr>
                        <p:cNvPr id="130081" name="Object 4">
                          <a:extLst>
                            <a:ext uri="{FF2B5EF4-FFF2-40B4-BE49-F238E27FC236}">
                              <a16:creationId xmlns:a16="http://schemas.microsoft.com/office/drawing/2014/main" id="{642FE8B4-C908-4B38-98E7-75C44AF0061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6560" y="1800665"/>
                          <a:ext cx="1758461" cy="22745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TextBox 18">
              <a:extLst>
                <a:ext uri="{FF2B5EF4-FFF2-40B4-BE49-F238E27FC236}">
                  <a16:creationId xmlns:a16="http://schemas.microsoft.com/office/drawing/2014/main" id="{1170294B-5811-4D8E-ACB9-38B686F7F8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13744" y="916329"/>
              <a:ext cx="3832847" cy="541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i="1" u="sng" dirty="0"/>
                <a:t>MPEC (Reformulated)</a:t>
              </a:r>
            </a:p>
          </p:txBody>
        </p:sp>
        <p:cxnSp>
          <p:nvCxnSpPr>
            <p:cNvPr id="23" name="Straight Arrow Connector 19">
              <a:extLst>
                <a:ext uri="{FF2B5EF4-FFF2-40B4-BE49-F238E27FC236}">
                  <a16:creationId xmlns:a16="http://schemas.microsoft.com/office/drawing/2014/main" id="{A7F3D251-8AF4-4F68-A58B-E0B3D292CDC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808867" y="1896526"/>
              <a:ext cx="1110425" cy="907631"/>
            </a:xfrm>
            <a:prstGeom prst="straightConnector1">
              <a:avLst/>
            </a:prstGeom>
            <a:noFill/>
            <a:ln w="9525" algn="ctr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Rectangle 8">
            <a:extLst>
              <a:ext uri="{FF2B5EF4-FFF2-40B4-BE49-F238E27FC236}">
                <a16:creationId xmlns:a16="http://schemas.microsoft.com/office/drawing/2014/main" id="{EF26E7DD-C619-40BB-8BB9-A88EB301B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5" name="Group 62">
            <a:extLst>
              <a:ext uri="{FF2B5EF4-FFF2-40B4-BE49-F238E27FC236}">
                <a16:creationId xmlns:a16="http://schemas.microsoft.com/office/drawing/2014/main" id="{E51BDBEB-55C4-4945-A663-D8C93B4E7F71}"/>
              </a:ext>
            </a:extLst>
          </p:cNvPr>
          <p:cNvGrpSpPr>
            <a:grpSpLocks/>
          </p:cNvGrpSpPr>
          <p:nvPr/>
        </p:nvGrpSpPr>
        <p:grpSpPr bwMode="auto">
          <a:xfrm>
            <a:off x="832392" y="2051038"/>
            <a:ext cx="7734718" cy="4304329"/>
            <a:chOff x="754965" y="1303605"/>
            <a:chExt cx="8389035" cy="5047983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1ED267C-464F-4E6A-BD4A-9628740B2E50}"/>
                </a:ext>
              </a:extLst>
            </p:cNvPr>
            <p:cNvSpPr/>
            <p:nvPr/>
          </p:nvSpPr>
          <p:spPr bwMode="auto">
            <a:xfrm>
              <a:off x="6232287" y="1303605"/>
              <a:ext cx="2911713" cy="2860524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endParaRPr>
            </a:p>
          </p:txBody>
        </p:sp>
        <p:grpSp>
          <p:nvGrpSpPr>
            <p:cNvPr id="27" name="Group 53">
              <a:extLst>
                <a:ext uri="{FF2B5EF4-FFF2-40B4-BE49-F238E27FC236}">
                  <a16:creationId xmlns:a16="http://schemas.microsoft.com/office/drawing/2014/main" id="{2CE5714E-9646-4FFD-9C97-15876B2908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4965" y="2733820"/>
              <a:ext cx="5477024" cy="3617768"/>
              <a:chOff x="754965" y="2733820"/>
              <a:chExt cx="5477024" cy="3617768"/>
            </a:xfrm>
          </p:grpSpPr>
          <p:cxnSp>
            <p:nvCxnSpPr>
              <p:cNvPr id="28" name="Straight Arrow Connector 30">
                <a:extLst>
                  <a:ext uri="{FF2B5EF4-FFF2-40B4-BE49-F238E27FC236}">
                    <a16:creationId xmlns:a16="http://schemas.microsoft.com/office/drawing/2014/main" id="{28E3AC66-B846-4274-9ED4-F94CB0F25E90}"/>
                  </a:ext>
                </a:extLst>
              </p:cNvPr>
              <p:cNvCxnSpPr>
                <a:cxnSpLocks noChangeShapeType="1"/>
                <a:stCxn id="26" idx="1"/>
              </p:cNvCxnSpPr>
              <p:nvPr/>
            </p:nvCxnSpPr>
            <p:spPr bwMode="auto">
              <a:xfrm rot="10800000" flipV="1">
                <a:off x="4431324" y="2733820"/>
                <a:ext cx="1800665" cy="670561"/>
              </a:xfrm>
              <a:prstGeom prst="straightConnector1">
                <a:avLst/>
              </a:prstGeom>
              <a:noFill/>
              <a:ln w="9525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" name="TextBox 37">
                <a:extLst>
                  <a:ext uri="{FF2B5EF4-FFF2-40B4-BE49-F238E27FC236}">
                    <a16:creationId xmlns:a16="http://schemas.microsoft.com/office/drawing/2014/main" id="{D170BBD9-9871-4F46-AAF1-7345B840B2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4965" y="3343463"/>
                <a:ext cx="478770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400" i="1" u="sng"/>
                  <a:t>MPEC (Disjunctive Constraints)</a:t>
                </a:r>
              </a:p>
            </p:txBody>
          </p:sp>
          <p:graphicFrame>
            <p:nvGraphicFramePr>
              <p:cNvPr id="30" name="Object 5">
                <a:extLst>
                  <a:ext uri="{FF2B5EF4-FFF2-40B4-BE49-F238E27FC236}">
                    <a16:creationId xmlns:a16="http://schemas.microsoft.com/office/drawing/2014/main" id="{5DD4A5E1-7ED2-4E87-A661-1D08B10FA06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360488" y="3784600"/>
              <a:ext cx="3652837" cy="25669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1" name="Equation" r:id="rId9" imgW="2324100" imgH="1625600" progId="Equation.3">
                      <p:embed/>
                    </p:oleObj>
                  </mc:Choice>
                  <mc:Fallback>
                    <p:oleObj name="Equation" r:id="rId9" imgW="2324100" imgH="1625600" progId="Equation.3">
                      <p:embed/>
                      <p:pic>
                        <p:nvPicPr>
                          <p:cNvPr id="130079" name="Object 5">
                            <a:extLst>
                              <a:ext uri="{FF2B5EF4-FFF2-40B4-BE49-F238E27FC236}">
                                <a16:creationId xmlns:a16="http://schemas.microsoft.com/office/drawing/2014/main" id="{9C41AD89-165A-456D-B8A7-1A16D38F5C8C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60488" y="3784600"/>
                            <a:ext cx="3652837" cy="25669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31" name="Group 54">
            <a:extLst>
              <a:ext uri="{FF2B5EF4-FFF2-40B4-BE49-F238E27FC236}">
                <a16:creationId xmlns:a16="http://schemas.microsoft.com/office/drawing/2014/main" id="{C3404AD7-10EA-4B7C-B313-92E7E0A3A6F6}"/>
              </a:ext>
            </a:extLst>
          </p:cNvPr>
          <p:cNvGrpSpPr>
            <a:grpSpLocks/>
          </p:cNvGrpSpPr>
          <p:nvPr/>
        </p:nvGrpSpPr>
        <p:grpSpPr bwMode="auto">
          <a:xfrm>
            <a:off x="1341438" y="4548810"/>
            <a:ext cx="2965658" cy="1748803"/>
            <a:chOff x="1341129" y="4246098"/>
            <a:chExt cx="3216803" cy="205156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C895BCC-6716-49BE-A58B-9B2DB9B3E979}"/>
                </a:ext>
              </a:extLst>
            </p:cNvPr>
            <p:cNvSpPr/>
            <p:nvPr/>
          </p:nvSpPr>
          <p:spPr bwMode="auto">
            <a:xfrm>
              <a:off x="2077850" y="4525569"/>
              <a:ext cx="300086" cy="242948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CB16A87-64E2-458A-B101-4ECE51A661AF}"/>
                </a:ext>
              </a:extLst>
            </p:cNvPr>
            <p:cNvSpPr/>
            <p:nvPr/>
          </p:nvSpPr>
          <p:spPr bwMode="auto">
            <a:xfrm>
              <a:off x="2566880" y="4889198"/>
              <a:ext cx="300086" cy="242949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6ED85B4-32F5-408B-BC95-9D8CC848BF65}"/>
                </a:ext>
              </a:extLst>
            </p:cNvPr>
            <p:cNvSpPr/>
            <p:nvPr/>
          </p:nvSpPr>
          <p:spPr bwMode="auto">
            <a:xfrm>
              <a:off x="1341129" y="6053130"/>
              <a:ext cx="300086" cy="244537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endParaRPr>
            </a:p>
          </p:txBody>
        </p:sp>
        <p:cxnSp>
          <p:nvCxnSpPr>
            <p:cNvPr id="35" name="Straight Connector 43">
              <a:extLst>
                <a:ext uri="{FF2B5EF4-FFF2-40B4-BE49-F238E27FC236}">
                  <a16:creationId xmlns:a16="http://schemas.microsoft.com/office/drawing/2014/main" id="{DAD9F75A-F44C-4DF7-8564-496B73EEC80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2363375" y="4529797"/>
              <a:ext cx="1800663" cy="1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Straight Connector 44">
              <a:extLst>
                <a:ext uri="{FF2B5EF4-FFF2-40B4-BE49-F238E27FC236}">
                  <a16:creationId xmlns:a16="http://schemas.microsoft.com/office/drawing/2014/main" id="{0ACBC71B-42AF-4E2C-B2B1-A7030B993CD6}"/>
                </a:ext>
              </a:extLst>
            </p:cNvPr>
            <p:cNvCxnSpPr>
              <a:cxnSpLocks noChangeShapeType="1"/>
              <a:endCxn id="33" idx="3"/>
            </p:cNvCxnSpPr>
            <p:nvPr/>
          </p:nvCxnSpPr>
          <p:spPr bwMode="auto">
            <a:xfrm rot="10800000" flipV="1">
              <a:off x="2867475" y="4543865"/>
              <a:ext cx="1296562" cy="466618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Straight Connector 45">
              <a:extLst>
                <a:ext uri="{FF2B5EF4-FFF2-40B4-BE49-F238E27FC236}">
                  <a16:creationId xmlns:a16="http://schemas.microsoft.com/office/drawing/2014/main" id="{C2F00AED-878B-4EE7-87C4-6630B547611E}"/>
                </a:ext>
              </a:extLst>
            </p:cNvPr>
            <p:cNvCxnSpPr>
              <a:cxnSpLocks noChangeShapeType="1"/>
              <a:endCxn id="34" idx="3"/>
            </p:cNvCxnSpPr>
            <p:nvPr/>
          </p:nvCxnSpPr>
          <p:spPr bwMode="auto">
            <a:xfrm rot="10800000" flipV="1">
              <a:off x="1641211" y="4522765"/>
              <a:ext cx="2555632" cy="1653013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TextBox 52">
              <a:extLst>
                <a:ext uri="{FF2B5EF4-FFF2-40B4-BE49-F238E27FC236}">
                  <a16:creationId xmlns:a16="http://schemas.microsoft.com/office/drawing/2014/main" id="{C8E0609D-F43F-4B9D-83CB-25653BF396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9494" y="4246098"/>
              <a:ext cx="4384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solidFill>
                    <a:srgbClr val="FF0000"/>
                  </a:solidFill>
                </a:rPr>
                <a:t>?</a:t>
              </a:r>
            </a:p>
          </p:txBody>
        </p:sp>
      </p:grpSp>
      <p:grpSp>
        <p:nvGrpSpPr>
          <p:cNvPr id="39" name="Group 60">
            <a:extLst>
              <a:ext uri="{FF2B5EF4-FFF2-40B4-BE49-F238E27FC236}">
                <a16:creationId xmlns:a16="http://schemas.microsoft.com/office/drawing/2014/main" id="{248FAD2D-C3F9-4D88-8F75-7C914AD825DC}"/>
              </a:ext>
            </a:extLst>
          </p:cNvPr>
          <p:cNvGrpSpPr>
            <a:grpSpLocks/>
          </p:cNvGrpSpPr>
          <p:nvPr/>
        </p:nvGrpSpPr>
        <p:grpSpPr bwMode="auto">
          <a:xfrm>
            <a:off x="3502431" y="5785390"/>
            <a:ext cx="4710762" cy="753522"/>
            <a:chOff x="3489797" y="5655639"/>
            <a:chExt cx="5108291" cy="883209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95764CD-4B4E-4E29-AA3F-6A1655E16005}"/>
                </a:ext>
              </a:extLst>
            </p:cNvPr>
            <p:cNvSpPr/>
            <p:nvPr/>
          </p:nvSpPr>
          <p:spPr bwMode="auto">
            <a:xfrm>
              <a:off x="3489797" y="5655639"/>
              <a:ext cx="692075" cy="253843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endParaRPr>
            </a:p>
          </p:txBody>
        </p:sp>
        <p:sp>
          <p:nvSpPr>
            <p:cNvPr id="41" name="TextBox 56">
              <a:extLst>
                <a:ext uri="{FF2B5EF4-FFF2-40B4-BE49-F238E27FC236}">
                  <a16:creationId xmlns:a16="http://schemas.microsoft.com/office/drawing/2014/main" id="{2590A176-4CBF-4D63-965B-372C1415D0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9447" y="6077183"/>
              <a:ext cx="399864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 dirty="0">
                  <a:solidFill>
                    <a:srgbClr val="FF0000"/>
                  </a:solidFill>
                </a:rPr>
                <a:t>Computation time</a:t>
              </a:r>
            </a:p>
          </p:txBody>
        </p:sp>
        <p:cxnSp>
          <p:nvCxnSpPr>
            <p:cNvPr id="42" name="Straight Connector 57">
              <a:extLst>
                <a:ext uri="{FF2B5EF4-FFF2-40B4-BE49-F238E27FC236}">
                  <a16:creationId xmlns:a16="http://schemas.microsoft.com/office/drawing/2014/main" id="{BBFDEA52-AB5E-4162-82EF-5784A599CB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4326340" y="5909482"/>
              <a:ext cx="696036" cy="177419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6949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1 Título">
            <a:extLst>
              <a:ext uri="{FF2B5EF4-FFF2-40B4-BE49-F238E27FC236}">
                <a16:creationId xmlns:a16="http://schemas.microsoft.com/office/drawing/2014/main" id="{829DF97D-5D23-40FF-820C-0BA2F8AD6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836613"/>
            <a:ext cx="5657850" cy="877887"/>
          </a:xfrm>
        </p:spPr>
        <p:txBody>
          <a:bodyPr/>
          <a:lstStyle/>
          <a:p>
            <a:pPr algn="l" eaLnBrk="1" hangingPunct="1"/>
            <a:r>
              <a:rPr lang="es-CL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s-CL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GAMS</a:t>
            </a:r>
            <a:endParaRPr lang="es-ES" altLang="en-US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474CE5-58B4-4DF6-A58B-A82E5798B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6FA0AB-11E9-4E0E-9034-C99494A7C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80CEE6A3-4519-41D6-BE05-00191AFA8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EF26E7DD-C619-40BB-8BB9-A88EB301B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E1F655-B5E4-496A-AE8E-8E4A4372B0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4855" b="19702"/>
          <a:stretch/>
        </p:blipFill>
        <p:spPr>
          <a:xfrm>
            <a:off x="714375" y="1837599"/>
            <a:ext cx="7580573" cy="442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630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1 Título">
            <a:extLst>
              <a:ext uri="{FF2B5EF4-FFF2-40B4-BE49-F238E27FC236}">
                <a16:creationId xmlns:a16="http://schemas.microsoft.com/office/drawing/2014/main" id="{829DF97D-5D23-40FF-820C-0BA2F8AD6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836613"/>
            <a:ext cx="5657850" cy="877887"/>
          </a:xfrm>
        </p:spPr>
        <p:txBody>
          <a:bodyPr/>
          <a:lstStyle/>
          <a:p>
            <a:pPr algn="l" eaLnBrk="1" hangingPunct="1"/>
            <a:r>
              <a:rPr lang="es-CL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s-ES" altLang="en-US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2 Marcador de contenido">
            <a:extLst>
              <a:ext uri="{FF2B5EF4-FFF2-40B4-BE49-F238E27FC236}">
                <a16:creationId xmlns:a16="http://schemas.microsoft.com/office/drawing/2014/main" id="{A5B2F8A0-3183-4A98-B297-E160B7F2F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903413"/>
            <a:ext cx="8351837" cy="4621931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buClr>
                <a:srgbClr val="0099FF"/>
              </a:buClr>
            </a:pPr>
            <a:r>
              <a:rPr lang="en-US" altLang="en-US" sz="2400" dirty="0"/>
              <a:t>Overview of two-level problems</a:t>
            </a:r>
          </a:p>
          <a:p>
            <a:pPr eaLnBrk="1" hangingPunct="1">
              <a:spcBef>
                <a:spcPct val="30000"/>
              </a:spcBef>
              <a:buClr>
                <a:srgbClr val="0099FF"/>
              </a:buClr>
            </a:pPr>
            <a:r>
              <a:rPr lang="en-US" altLang="en-US" sz="2400" dirty="0"/>
              <a:t>Two simple examples</a:t>
            </a:r>
          </a:p>
          <a:p>
            <a:pPr eaLnBrk="1" hangingPunct="1">
              <a:spcBef>
                <a:spcPct val="30000"/>
              </a:spcBef>
              <a:buClr>
                <a:srgbClr val="0099FF"/>
              </a:buClr>
            </a:pPr>
            <a:r>
              <a:rPr lang="en-US" altLang="en-US" sz="2400" dirty="0"/>
              <a:t>More complicated examples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1 Título">
            <a:extLst>
              <a:ext uri="{FF2B5EF4-FFF2-40B4-BE49-F238E27FC236}">
                <a16:creationId xmlns:a16="http://schemas.microsoft.com/office/drawing/2014/main" id="{829DF97D-5D23-40FF-820C-0BA2F8AD6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836613"/>
            <a:ext cx="5657850" cy="877887"/>
          </a:xfrm>
        </p:spPr>
        <p:txBody>
          <a:bodyPr/>
          <a:lstStyle/>
          <a:p>
            <a:pPr algn="l" eaLnBrk="1" hangingPunct="1"/>
            <a:r>
              <a:rPr lang="es-CL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</a:t>
            </a:r>
            <a:r>
              <a:rPr lang="es-CL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r>
              <a:rPr lang="es-CL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CL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MPEC</a:t>
            </a:r>
            <a:endParaRPr lang="es-ES" altLang="en-US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A41FB731-3616-438B-A636-DEDC05EE5D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479969"/>
              </p:ext>
            </p:extLst>
          </p:nvPr>
        </p:nvGraphicFramePr>
        <p:xfrm>
          <a:off x="111125" y="2060848"/>
          <a:ext cx="8921750" cy="417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4635500" imgH="2171700" progId="Equation.DSMT4">
                  <p:embed/>
                </p:oleObj>
              </mc:Choice>
              <mc:Fallback>
                <p:oleObj name="Equation" r:id="rId3" imgW="4635500" imgH="2171700" progId="Equation.DSMT4">
                  <p:embed/>
                  <p:pic>
                    <p:nvPicPr>
                      <p:cNvPr id="126978" name="Object 2">
                        <a:extLst>
                          <a:ext uri="{FF2B5EF4-FFF2-40B4-BE49-F238E27FC236}">
                            <a16:creationId xmlns:a16="http://schemas.microsoft.com/office/drawing/2014/main" id="{B3F698A4-268F-4646-8901-045771F4AD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2060848"/>
                        <a:ext cx="8921750" cy="417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635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1 Título">
            <a:extLst>
              <a:ext uri="{FF2B5EF4-FFF2-40B4-BE49-F238E27FC236}">
                <a16:creationId xmlns:a16="http://schemas.microsoft.com/office/drawing/2014/main" id="{829DF97D-5D23-40FF-820C-0BA2F8AD6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836613"/>
            <a:ext cx="5657850" cy="877887"/>
          </a:xfrm>
        </p:spPr>
        <p:txBody>
          <a:bodyPr/>
          <a:lstStyle/>
          <a:p>
            <a:pPr algn="l" eaLnBrk="1" hangingPunct="1"/>
            <a:r>
              <a:rPr lang="es-CL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</a:t>
            </a:r>
            <a:r>
              <a:rPr lang="es-CL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r>
              <a:rPr lang="es-CL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CL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MPEC: </a:t>
            </a:r>
            <a:r>
              <a:rPr lang="es-CL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complementarity</a:t>
            </a:r>
            <a:r>
              <a:rPr lang="es-CL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endParaRPr lang="es-ES" altLang="en-US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474CE5-58B4-4DF6-A58B-A82E5798B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6FA0AB-11E9-4E0E-9034-C99494A7C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80CEE6A3-4519-41D6-BE05-00191AFA8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EF26E7DD-C619-40BB-8BB9-A88EB301B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3" name="Object 2">
            <a:extLst>
              <a:ext uri="{FF2B5EF4-FFF2-40B4-BE49-F238E27FC236}">
                <a16:creationId xmlns:a16="http://schemas.microsoft.com/office/drawing/2014/main" id="{24A74CC5-4A2E-464C-AF2A-B33F15CC73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145271"/>
              </p:ext>
            </p:extLst>
          </p:nvPr>
        </p:nvGraphicFramePr>
        <p:xfrm>
          <a:off x="468313" y="1773238"/>
          <a:ext cx="8461375" cy="483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3378200" imgH="1930400" progId="Equation.DSMT4">
                  <p:embed/>
                </p:oleObj>
              </mc:Choice>
              <mc:Fallback>
                <p:oleObj name="Equation" r:id="rId3" imgW="3378200" imgH="1930400" progId="Equation.DSMT4">
                  <p:embed/>
                  <p:pic>
                    <p:nvPicPr>
                      <p:cNvPr id="131075" name="Object 2">
                        <a:extLst>
                          <a:ext uri="{FF2B5EF4-FFF2-40B4-BE49-F238E27FC236}">
                            <a16:creationId xmlns:a16="http://schemas.microsoft.com/office/drawing/2014/main" id="{AB90D237-62AC-4ABA-BD66-BF58BE8549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773238"/>
                        <a:ext cx="8461375" cy="483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629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1 Título">
            <a:extLst>
              <a:ext uri="{FF2B5EF4-FFF2-40B4-BE49-F238E27FC236}">
                <a16:creationId xmlns:a16="http://schemas.microsoft.com/office/drawing/2014/main" id="{829DF97D-5D23-40FF-820C-0BA2F8AD6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836613"/>
            <a:ext cx="5657850" cy="877887"/>
          </a:xfrm>
        </p:spPr>
        <p:txBody>
          <a:bodyPr/>
          <a:lstStyle/>
          <a:p>
            <a:pPr algn="l" eaLnBrk="1" hangingPunct="1"/>
            <a:r>
              <a:rPr lang="es-ES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s-ES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MPEC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474CE5-58B4-4DF6-A58B-A82E5798B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6FA0AB-11E9-4E0E-9034-C99494A7C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80CEE6A3-4519-41D6-BE05-00191AFA8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EF26E7DD-C619-40BB-8BB9-A88EB301B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1DA0FF3-1681-40A7-A88A-AB725419E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535" y="2381874"/>
            <a:ext cx="6583801" cy="438033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66EBC4C-31B2-4DBF-91EE-1875A5057A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6475" b="34823"/>
          <a:stretch/>
        </p:blipFill>
        <p:spPr>
          <a:xfrm>
            <a:off x="1115616" y="1748682"/>
            <a:ext cx="4680520" cy="49903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570A186-C16A-4CFC-A63F-E715C429D2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4988" b="1"/>
          <a:stretch/>
        </p:blipFill>
        <p:spPr>
          <a:xfrm>
            <a:off x="3442069" y="1714500"/>
            <a:ext cx="4680520" cy="66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24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1 Título">
            <a:extLst>
              <a:ext uri="{FF2B5EF4-FFF2-40B4-BE49-F238E27FC236}">
                <a16:creationId xmlns:a16="http://schemas.microsoft.com/office/drawing/2014/main" id="{829DF97D-5D23-40FF-820C-0BA2F8AD6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836613"/>
            <a:ext cx="5657850" cy="877887"/>
          </a:xfrm>
        </p:spPr>
        <p:txBody>
          <a:bodyPr/>
          <a:lstStyle/>
          <a:p>
            <a:pPr algn="l" eaLnBrk="1" hangingPunct="1"/>
            <a:r>
              <a:rPr lang="es-ES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s-ES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MPEC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474CE5-58B4-4DF6-A58B-A82E5798B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6FA0AB-11E9-4E0E-9034-C99494A7C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80CEE6A3-4519-41D6-BE05-00191AFA8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EF26E7DD-C619-40BB-8BB9-A88EB301B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22E7929B-DD4A-4873-BF58-BAFCEF36A9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668624"/>
              </p:ext>
            </p:extLst>
          </p:nvPr>
        </p:nvGraphicFramePr>
        <p:xfrm>
          <a:off x="971600" y="2060848"/>
          <a:ext cx="6967538" cy="426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2781300" imgH="1701800" progId="Equation.DSMT4">
                  <p:embed/>
                </p:oleObj>
              </mc:Choice>
              <mc:Fallback>
                <p:oleObj name="Equation" r:id="rId3" imgW="2781300" imgH="1701800" progId="Equation.DSMT4">
                  <p:embed/>
                  <p:pic>
                    <p:nvPicPr>
                      <p:cNvPr id="133123" name="Object 2">
                        <a:extLst>
                          <a:ext uri="{FF2B5EF4-FFF2-40B4-BE49-F238E27FC236}">
                            <a16:creationId xmlns:a16="http://schemas.microsoft.com/office/drawing/2014/main" id="{A579B70D-9214-49C1-95B3-7B4CF218B3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060848"/>
                        <a:ext cx="6967538" cy="426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6614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1 Título">
            <a:extLst>
              <a:ext uri="{FF2B5EF4-FFF2-40B4-BE49-F238E27FC236}">
                <a16:creationId xmlns:a16="http://schemas.microsoft.com/office/drawing/2014/main" id="{829DF97D-5D23-40FF-820C-0BA2F8AD6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836613"/>
            <a:ext cx="5657850" cy="877887"/>
          </a:xfrm>
        </p:spPr>
        <p:txBody>
          <a:bodyPr/>
          <a:lstStyle/>
          <a:p>
            <a:pPr algn="l" eaLnBrk="1" hangingPunct="1"/>
            <a:r>
              <a:rPr lang="es-ES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s-ES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MPEC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474CE5-58B4-4DF6-A58B-A82E5798B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6FA0AB-11E9-4E0E-9034-C99494A7C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80CEE6A3-4519-41D6-BE05-00191AFA8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EF26E7DD-C619-40BB-8BB9-A88EB301B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2E53740-5A07-4E39-920F-CB6970907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714500"/>
            <a:ext cx="7727101" cy="494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35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1 Título">
            <a:extLst>
              <a:ext uri="{FF2B5EF4-FFF2-40B4-BE49-F238E27FC236}">
                <a16:creationId xmlns:a16="http://schemas.microsoft.com/office/drawing/2014/main" id="{829DF97D-5D23-40FF-820C-0BA2F8AD6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836613"/>
            <a:ext cx="5657850" cy="877887"/>
          </a:xfrm>
        </p:spPr>
        <p:txBody>
          <a:bodyPr/>
          <a:lstStyle/>
          <a:p>
            <a:pPr algn="l" eaLnBrk="1" hangingPunct="1"/>
            <a:r>
              <a:rPr lang="es-ES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s-ES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MPEC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474CE5-58B4-4DF6-A58B-A82E5798B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6FA0AB-11E9-4E0E-9034-C99494A7C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80CEE6A3-4519-41D6-BE05-00191AFA8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EF26E7DD-C619-40BB-8BB9-A88EB301B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3148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41D3F6-8D93-4C92-8B5B-900632524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556792"/>
            <a:ext cx="7155412" cy="509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28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1 Título">
            <a:extLst>
              <a:ext uri="{FF2B5EF4-FFF2-40B4-BE49-F238E27FC236}">
                <a16:creationId xmlns:a16="http://schemas.microsoft.com/office/drawing/2014/main" id="{829DF97D-5D23-40FF-820C-0BA2F8AD6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836613"/>
            <a:ext cx="5657850" cy="877887"/>
          </a:xfrm>
        </p:spPr>
        <p:txBody>
          <a:bodyPr/>
          <a:lstStyle/>
          <a:p>
            <a:pPr algn="l" eaLnBrk="1" hangingPunct="1"/>
            <a:r>
              <a:rPr lang="es-CL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</a:t>
            </a:r>
            <a:r>
              <a:rPr lang="es-CL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r>
              <a:rPr lang="es-CL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CL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MPEC: </a:t>
            </a:r>
            <a:r>
              <a:rPr lang="es-CL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complementarity</a:t>
            </a:r>
            <a:r>
              <a:rPr lang="es-CL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altLang="en-US" sz="24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endParaRPr lang="es-ES" altLang="en-US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5052ED-CD7C-424A-BD3A-A76343588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812" y="2132856"/>
            <a:ext cx="7956376" cy="440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95068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cion_puc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presentacion_pucv</Template>
  <TotalTime>2641</TotalTime>
  <Words>112</Words>
  <Application>Microsoft Macintosh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presentacion_pucv</vt:lpstr>
      <vt:lpstr>Tema de Office</vt:lpstr>
      <vt:lpstr>Equation</vt:lpstr>
      <vt:lpstr>PowerPoint Presentation</vt:lpstr>
      <vt:lpstr>Summary</vt:lpstr>
      <vt:lpstr>Formal definition of MPEC</vt:lpstr>
      <vt:lpstr>Formal definition of MPEC: complementarity problems</vt:lpstr>
      <vt:lpstr>Example of MPEC</vt:lpstr>
      <vt:lpstr>Example of MPEC</vt:lpstr>
      <vt:lpstr>Example of MPEC</vt:lpstr>
      <vt:lpstr>Example of MPEC</vt:lpstr>
      <vt:lpstr>Formal definition of MPEC: complementarity problems</vt:lpstr>
      <vt:lpstr>Formal definition of MPEC: complementarity problems</vt:lpstr>
      <vt:lpstr>Example in GAMS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Lynda / Análisis Institucional / PUCV</dc:creator>
  <cp:lastModifiedBy>FELIPE FEIJOO</cp:lastModifiedBy>
  <cp:revision>149</cp:revision>
  <cp:lastPrinted>2011-01-18T14:30:01Z</cp:lastPrinted>
  <dcterms:created xsi:type="dcterms:W3CDTF">2007-11-27T15:56:20Z</dcterms:created>
  <dcterms:modified xsi:type="dcterms:W3CDTF">2022-01-21T12:15:53Z</dcterms:modified>
</cp:coreProperties>
</file>