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ink/ink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3.xml" ContentType="application/inkml+xml"/>
  <Override PartName="/ppt/tags/tag6.xml" ContentType="application/vnd.openxmlformats-officedocument.presentationml.tags+xml"/>
  <Override PartName="/ppt/ink/ink4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5.xml" ContentType="application/inkml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12" r:id="rId3"/>
    <p:sldId id="314" r:id="rId4"/>
    <p:sldId id="313" r:id="rId5"/>
    <p:sldId id="315" r:id="rId6"/>
    <p:sldId id="316" r:id="rId7"/>
    <p:sldId id="318" r:id="rId8"/>
    <p:sldId id="326" r:id="rId9"/>
    <p:sldId id="325" r:id="rId10"/>
  </p:sldIdLst>
  <p:sldSz cx="12192000" cy="6858000"/>
  <p:notesSz cx="6858000" cy="9144000"/>
  <p:custShowLst>
    <p:custShow name="Presentación personalizada 1" id="0">
      <p:sldLst>
        <p:sld r:id="rId2"/>
        <p:sld r:id="rId3"/>
        <p:sld r:id="rId4"/>
      </p:sldLst>
    </p:custShow>
  </p:custShow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237DE-CD54-7970-BCE1-8A505D525867}" v="149" dt="2023-07-26T16:40:31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 autoAdjust="0"/>
    <p:restoredTop sz="94698"/>
  </p:normalViewPr>
  <p:slideViewPr>
    <p:cSldViewPr snapToGrid="0" snapToObjects="1">
      <p:cViewPr>
        <p:scale>
          <a:sx n="151" d="100"/>
          <a:sy n="151" d="100"/>
        </p:scale>
        <p:origin x="-1008" y="-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5T20:28:49.047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24575,'0'817'-1365,"0"-799"-5461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02:01:10.449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24575,'0'817'-1365,"0"-799"-5461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02:01:47.44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24575,'0'817'-1365,"0"-799"-5461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02:01:59.94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24575,'0'817'-1365,"0"-799"-5461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6T14:07:08.278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24575,'0'817'-1365,"0"-799"-5461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858B9-8523-0543-B03A-9496A8C6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DBC0-AA6C-804C-B727-0815287E9B12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31523-EB65-C64B-93DC-EDE365B9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63A78C-11C1-2146-AFFA-DD02D8BA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D516-C3CA-0545-B57E-0228F609D50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848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BAB01-9481-6449-B4BB-0F010D92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9264-4ECB-A946-A855-78B297354A56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207E9F-51FF-F247-9D7D-C26D1BBD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1E1AE8-41AE-EB41-8819-80E925EB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468C-21F8-5744-87F0-7772970523B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1267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29388-AD38-734F-994E-C977D2BA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72D9-CFC0-8B46-B7EE-0F571ABE8616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9384-A8AC-4F4E-B39E-1205FD5F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06018-15B2-3F4A-9E4F-61E09846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4B5E-14CE-804D-BD50-7A7374C1E3F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7566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F9E2A4-BEBC-1F4D-A654-82896C1A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8626-DFCD-B047-B2D5-0F941081F72C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12D8E-0820-4C40-A567-495058BC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B75A66-6E05-564F-B5FD-191ABADC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B455-6A14-7440-9A65-9630B9AA832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1366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2AEEC-9243-1F4B-9567-9CF2C4F4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A116-CBCC-6643-B6A0-F0F3AFB3B414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85425-61D7-594F-A99C-5BEDFB04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71983C-22A4-5445-8109-667848B4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ED538-9B23-8E49-AFDB-F966400B3DB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4211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CB3377-5C80-2649-9078-FAFE097C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8D6E-F7E5-1D4E-8B03-48CB893B1EF1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33C7D2F-CD87-5D43-A5E8-F79BC7A92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ACF7065-B098-A04C-86E6-035DB05C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C1A-2AD1-E443-9A40-8139C0FA330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6148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78EAEDD-57FE-E543-93A8-611741E9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03C1-3716-EE43-9ECF-33F24F21A05A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F8D9A03-6C11-FF43-BD88-72277AC2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675A9A-EEF1-DC4E-8B38-E2FFA22D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26FE-267A-CC43-834F-38EF3E277E0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201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3432FA4-3D9D-784B-88BB-0C029A84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3FAA-5E00-7D46-B21A-86DB3B3990FA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3FAB78A9-53C9-444B-90D3-B1FF0C2A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BBDE8B4-CEFE-A349-B84F-1EC206DC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5E0F-D19B-4A4D-B8DC-9A4B897C438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3930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CAEF0FBB-9C70-154F-BD2A-FD3F4C4F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1BEE-F386-6D49-A60C-21F1D477870B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BFD56ABB-E583-B54F-A377-10FA98D9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1349AB8-81F1-9240-87AA-82934524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FF7C-4959-3C42-B920-7CCA6EC9D5D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7607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95155F7-CE22-8C47-A028-EB659725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4975-4713-074C-B0E1-4E2B61CE7242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85A5060-636E-5241-957F-C3524E2B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5EC3EED-CF5A-A246-9ACC-A2BD34A1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49C6-7DF1-E747-97BA-211F27D4646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3353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BE20BAC-FB90-794B-89A4-DBCBFB2F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F261-C987-724B-A35B-A9E783499E89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A37F2AD-B6D2-2546-92DC-F2B4AC7E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974A5958-1DC4-7C4A-AEDC-FA5F9395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616A-9750-4E40-8626-6B17CE0454F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8979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DFD85D6C-F542-DD4C-A21C-B867200E4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531F012-B487-F749-9E42-CD6E4D62C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14BB9-90A1-004B-A9A8-942A6FD1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7DCBF-945D-2241-8479-7108CF0CFB48}" type="datetimeFigureOut">
              <a:rPr lang="es-CL"/>
              <a:pPr>
                <a:defRPr/>
              </a:pPr>
              <a:t>26-07-23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C154D-1296-814D-8FEE-3C58F674E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4ACFB-3F53-3949-9BA8-5328132C6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83659E-202A-A746-96CF-1C5F945C4EC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uandes.cl/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customXml" Target="../ink/ink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hyperlink" Target="mailto:referencia@uandes.cl" TargetMode="External"/><Relationship Id="rId4" Type="http://schemas.openxmlformats.org/officeDocument/2006/relationships/hyperlink" Target="https://nam10.safelinks.protection.outlook.com/?url=https%3A%2F%2Fforms.office.com%2Fr%2FDpzNGS0DgQ&amp;data=05%7C01%7Cfcasas%40uandes.cl%7C2541dab9f2964cc73fbd08db8de019d4%7Cb91e1a9b47184623882e6fb655d96bf0%7C1%7C0%7C638259765882031178%7CUnknown%7CTWFpbGZsb3d8eyJWIjoiMC4wLjAwMDAiLCJQIjoiV2luMzIiLCJBTiI6Ik1haWwiLCJXVCI6Mn0%3D%7C3000%7C%7C%7C&amp;sdata=WlunZOI9ak8arT2sDIPVSbcLBPtyiWwEwZtQjbUcCMo%3D&amp;reserved=0" TargetMode="Externa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Patrón de fondo&#10;&#10;Descripción generada automáticamente">
            <a:extLst>
              <a:ext uri="{FF2B5EF4-FFF2-40B4-BE49-F238E27FC236}">
                <a16:creationId xmlns:a16="http://schemas.microsoft.com/office/drawing/2014/main" id="{E0E0EFCF-6D9C-DB4B-EA67-38725559A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925" y="-292104"/>
            <a:ext cx="5047227" cy="3524588"/>
          </a:xfrm>
          <a:prstGeom prst="rect">
            <a:avLst/>
          </a:prstGeom>
        </p:spPr>
      </p:pic>
      <p:sp>
        <p:nvSpPr>
          <p:cNvPr id="14" name="Triángulo rectángulo 13">
            <a:extLst>
              <a:ext uri="{FF2B5EF4-FFF2-40B4-BE49-F238E27FC236}">
                <a16:creationId xmlns:a16="http://schemas.microsoft.com/office/drawing/2014/main" id="{C211A1F7-34C0-4140-B862-520DD9213884}"/>
              </a:ext>
            </a:extLst>
          </p:cNvPr>
          <p:cNvSpPr/>
          <p:nvPr/>
        </p:nvSpPr>
        <p:spPr>
          <a:xfrm flipH="1">
            <a:off x="5948153" y="1756523"/>
            <a:ext cx="6620670" cy="5471258"/>
          </a:xfrm>
          <a:prstGeom prst="rtTriangle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3316" name="Rectángulo 2">
            <a:extLst>
              <a:ext uri="{FF2B5EF4-FFF2-40B4-BE49-F238E27FC236}">
                <a16:creationId xmlns:a16="http://schemas.microsoft.com/office/drawing/2014/main" id="{AB9625CA-3600-A94E-909F-7D43BD12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88" y="3102295"/>
            <a:ext cx="8342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6000" dirty="0" err="1"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altLang="es-C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D127FA9-F969-C843-9410-378A675CB570}"/>
              </a:ext>
            </a:extLst>
          </p:cNvPr>
          <p:cNvSpPr/>
          <p:nvPr/>
        </p:nvSpPr>
        <p:spPr>
          <a:xfrm>
            <a:off x="953136" y="3341126"/>
            <a:ext cx="46038" cy="11493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sp>
        <p:nvSpPr>
          <p:cNvPr id="13318" name="Título 1">
            <a:extLst>
              <a:ext uri="{FF2B5EF4-FFF2-40B4-BE49-F238E27FC236}">
                <a16:creationId xmlns:a16="http://schemas.microsoft.com/office/drawing/2014/main" id="{817DB5F6-0C1B-DE4F-B7E6-FC3E6E9B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212" y="3779364"/>
            <a:ext cx="945673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L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Acceso a bibliografías básicas desde </a:t>
            </a:r>
            <a:r>
              <a:rPr lang="es-CL" altLang="es-CL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altLang="es-CL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F9B0435A-E826-FF40-6BA1-5C6097E50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6" t="26979" r="3107" b="30859"/>
          <a:stretch/>
        </p:blipFill>
        <p:spPr>
          <a:xfrm>
            <a:off x="772124" y="1267372"/>
            <a:ext cx="3639028" cy="949449"/>
          </a:xfrm>
          <a:prstGeom prst="rect">
            <a:avLst/>
          </a:prstGeom>
        </p:spPr>
      </p:pic>
      <p:pic>
        <p:nvPicPr>
          <p:cNvPr id="18" name="Imagen 22">
            <a:extLst>
              <a:ext uri="{FF2B5EF4-FFF2-40B4-BE49-F238E27FC236}">
                <a16:creationId xmlns:a16="http://schemas.microsoft.com/office/drawing/2014/main" id="{5F1D9289-26E9-49DB-5EA7-8AF8B0A4C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76" y="1943276"/>
            <a:ext cx="6151847" cy="50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DA8FCDC-FF42-A7BA-7160-0FB762046B84}"/>
              </a:ext>
            </a:extLst>
          </p:cNvPr>
          <p:cNvCxnSpPr>
            <a:cxnSpLocks/>
          </p:cNvCxnSpPr>
          <p:nvPr/>
        </p:nvCxnSpPr>
        <p:spPr>
          <a:xfrm>
            <a:off x="3048592" y="1545019"/>
            <a:ext cx="1" cy="449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28"/>
    </mc:Choice>
    <mc:Fallback xmlns="">
      <p:transition advTm="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6383B421-7563-EF42-9CAF-AB98DFAE6D30}"/>
              </a:ext>
            </a:extLst>
          </p:cNvPr>
          <p:cNvSpPr txBox="1">
            <a:spLocks/>
          </p:cNvSpPr>
          <p:nvPr/>
        </p:nvSpPr>
        <p:spPr>
          <a:xfrm>
            <a:off x="543243" y="679334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AB91ABA-4449-DA44-A74D-C0AC2E457A43}"/>
              </a:ext>
            </a:extLst>
          </p:cNvPr>
          <p:cNvSpPr/>
          <p:nvPr/>
        </p:nvSpPr>
        <p:spPr>
          <a:xfrm>
            <a:off x="6359117" y="1685011"/>
            <a:ext cx="55095" cy="360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C28EED26-46C7-D94B-821D-DB9FD999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2" y="1443662"/>
            <a:ext cx="46675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acceso a Canvas lo puede encontrar en sitio web de la Universidad de los Andes </a:t>
            </a:r>
            <a:r>
              <a:rPr lang="es-CL" alt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www.uandes.cl</a:t>
            </a:r>
            <a:endParaRPr lang="es-CL" altLang="es-C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s-CL" altLang="es-C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L" alt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alt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Click en CanvasUANDES </a:t>
            </a:r>
          </a:p>
          <a:p>
            <a:endParaRPr lang="es-CL" altLang="es-CL" dirty="0"/>
          </a:p>
        </p:txBody>
      </p:sp>
      <p:sp>
        <p:nvSpPr>
          <p:cNvPr id="14348" name="Rectangle 19">
            <a:extLst>
              <a:ext uri="{FF2B5EF4-FFF2-40B4-BE49-F238E27FC236}">
                <a16:creationId xmlns:a16="http://schemas.microsoft.com/office/drawing/2014/main" id="{AC80CED0-9A81-A84E-86F0-B0B85468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67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4349" name="Rectangle 20">
            <a:extLst>
              <a:ext uri="{FF2B5EF4-FFF2-40B4-BE49-F238E27FC236}">
                <a16:creationId xmlns:a16="http://schemas.microsoft.com/office/drawing/2014/main" id="{0E216F64-090C-6D4C-AE07-18CB4150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554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83478BC4-4899-6843-8C18-CF46A9EF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989" y="2259270"/>
            <a:ext cx="45700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alt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Ingrese Nombre de usuario, Contraseña y </a:t>
            </a:r>
            <a:r>
              <a:rPr lang="es-CL" altLang="es-CL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</a:t>
            </a:r>
            <a:r>
              <a:rPr lang="es-CL" alt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iniciar sesión.</a:t>
            </a:r>
          </a:p>
          <a:p>
            <a:endParaRPr lang="es-CL" altLang="es-C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3" name="Rectangle 24">
            <a:extLst>
              <a:ext uri="{FF2B5EF4-FFF2-40B4-BE49-F238E27FC236}">
                <a16:creationId xmlns:a16="http://schemas.microsoft.com/office/drawing/2014/main" id="{8221ADC8-F4A0-E64D-B0FB-DEB6E872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343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CL" altLang="es-CL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F0FB560-B2BE-4B48-909B-B309814BEDC4}"/>
              </a:ext>
            </a:extLst>
          </p:cNvPr>
          <p:cNvCxnSpPr/>
          <p:nvPr/>
        </p:nvCxnSpPr>
        <p:spPr>
          <a:xfrm flipV="1">
            <a:off x="10607675" y="3270250"/>
            <a:ext cx="522288" cy="45720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EE0A5421-6199-422D-316A-36B4668706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6" t="26979" r="3107" b="30859"/>
          <a:stretch/>
        </p:blipFill>
        <p:spPr>
          <a:xfrm>
            <a:off x="4991420" y="5883512"/>
            <a:ext cx="2262516" cy="590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6CF09ABA-1397-335F-6D9A-6813EB24C522}"/>
                  </a:ext>
                </a:extLst>
              </p14:cNvPr>
              <p14:cNvContentPartPr/>
              <p14:nvPr/>
            </p14:nvContentPartPr>
            <p14:xfrm>
              <a:off x="6414212" y="6028101"/>
              <a:ext cx="360" cy="301128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6CF09ABA-1397-335F-6D9A-6813EB24C5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9892" y="6023779"/>
                <a:ext cx="9000" cy="309773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Imagen 36">
            <a:extLst>
              <a:ext uri="{FF2B5EF4-FFF2-40B4-BE49-F238E27FC236}">
                <a16:creationId xmlns:a16="http://schemas.microsoft.com/office/drawing/2014/main" id="{9D5D662E-7A40-C4B1-812E-7D7CA6EBA5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7" r="3358"/>
          <a:stretch/>
        </p:blipFill>
        <p:spPr>
          <a:xfrm>
            <a:off x="296834" y="2941638"/>
            <a:ext cx="5745192" cy="23094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E6B9EAC5-E19C-44ED-B3E7-B71D3BC95DBA}"/>
              </a:ext>
            </a:extLst>
          </p:cNvPr>
          <p:cNvSpPr/>
          <p:nvPr/>
        </p:nvSpPr>
        <p:spPr>
          <a:xfrm>
            <a:off x="2836069" y="3599824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E4501C1-7162-AD58-DC9A-CDE5080859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93" t="17479" r="14673" b="12181"/>
          <a:stretch/>
        </p:blipFill>
        <p:spPr>
          <a:xfrm>
            <a:off x="6764682" y="2941638"/>
            <a:ext cx="4346428" cy="231348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76C4FBC1-DD28-FE66-FA4D-EC14ED26F91F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pic>
        <p:nvPicPr>
          <p:cNvPr id="43" name="Imagen 42" descr="Patrón de fondo&#10;&#10;Descripción generada automáticamente">
            <a:extLst>
              <a:ext uri="{FF2B5EF4-FFF2-40B4-BE49-F238E27FC236}">
                <a16:creationId xmlns:a16="http://schemas.microsoft.com/office/drawing/2014/main" id="{639B3DDA-EBE6-D839-5BA3-16E93E9BFC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3" t="3954" r="35745" b="42341"/>
          <a:stretch/>
        </p:blipFill>
        <p:spPr>
          <a:xfrm flipH="1">
            <a:off x="9497495" y="-140673"/>
            <a:ext cx="2829320" cy="18928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384386-7B75-300B-FF2B-37A55FCEE4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70D6D8-7B9E-6E5B-99BC-CB18DD6F86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sp>
        <p:nvSpPr>
          <p:cNvPr id="9" name="Flecha: a la derecha 37">
            <a:extLst>
              <a:ext uri="{FF2B5EF4-FFF2-40B4-BE49-F238E27FC236}">
                <a16:creationId xmlns:a16="http://schemas.microsoft.com/office/drawing/2014/main" id="{7EDBD76E-DC8B-FBEC-75AF-DBAA610297B0}"/>
              </a:ext>
            </a:extLst>
          </p:cNvPr>
          <p:cNvSpPr/>
          <p:nvPr/>
        </p:nvSpPr>
        <p:spPr>
          <a:xfrm>
            <a:off x="7735729" y="4344643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04"/>
    </mc:Choice>
    <mc:Fallback xmlns="">
      <p:transition advTm="15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DC2785F-F794-F040-8AEB-E95B3D02021C}"/>
              </a:ext>
            </a:extLst>
          </p:cNvPr>
          <p:cNvPicPr/>
          <p:nvPr/>
        </p:nvPicPr>
        <p:blipFill rotWithShape="1">
          <a:blip r:embed="rId3"/>
          <a:srcRect t="9465" r="31248" b="15900"/>
          <a:stretch/>
        </p:blipFill>
        <p:spPr bwMode="auto">
          <a:xfrm>
            <a:off x="441724" y="2028754"/>
            <a:ext cx="5443770" cy="35773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8078E55-B489-7743-A4E5-77867D64F263}"/>
              </a:ext>
            </a:extLst>
          </p:cNvPr>
          <p:cNvPicPr/>
          <p:nvPr/>
        </p:nvPicPr>
        <p:blipFill rotWithShape="1">
          <a:blip r:embed="rId4"/>
          <a:srcRect t="9833" r="35676" b="16333"/>
          <a:stretch/>
        </p:blipFill>
        <p:spPr bwMode="auto">
          <a:xfrm>
            <a:off x="6849534" y="2425476"/>
            <a:ext cx="5175939" cy="318353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A0839F5-A0D0-124E-B1AA-D6B56EC18BED}"/>
              </a:ext>
            </a:extLst>
          </p:cNvPr>
          <p:cNvSpPr>
            <a:spLocks noChangeArrowheads="1"/>
          </p:cNvSpPr>
          <p:nvPr/>
        </p:nvSpPr>
        <p:spPr>
          <a:xfrm>
            <a:off x="801743" y="5268556"/>
            <a:ext cx="477782" cy="12637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639127C5-19A3-9F4F-9CFB-54D722902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77" y="1571954"/>
            <a:ext cx="47115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en el enlace “Bibliografía” en el menú de curso. 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FDCACCCB-CE07-474C-9F0C-1535973F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5" y="231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2D5EC8F-101C-7743-AD0B-17CD5A4E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145" y="1473679"/>
            <a:ext cx="484463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Aparecerá la siguiente pantalla con la bibliografía de su asignatura.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82A2270-E672-E941-B858-D526C7FF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5" y="5532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ECE9BF3-CACC-FE4D-B7A6-EA2A016C86E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7952383" y="2663410"/>
            <a:ext cx="675313" cy="27492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4BF21A2-278E-48FD-9315-84F802CCD939}"/>
              </a:ext>
            </a:extLst>
          </p:cNvPr>
          <p:cNvSpPr txBox="1">
            <a:spLocks/>
          </p:cNvSpPr>
          <p:nvPr/>
        </p:nvSpPr>
        <p:spPr>
          <a:xfrm>
            <a:off x="543243" y="679334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FF3E70F-F1B0-EA6F-04C0-D02A00DFB36C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30275A4-E05F-782D-B932-35A67FA86915}"/>
              </a:ext>
            </a:extLst>
          </p:cNvPr>
          <p:cNvSpPr/>
          <p:nvPr/>
        </p:nvSpPr>
        <p:spPr>
          <a:xfrm>
            <a:off x="6271540" y="1668106"/>
            <a:ext cx="55095" cy="360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783472F8-937A-5939-7F46-2D954519E6F9}"/>
              </a:ext>
            </a:extLst>
          </p:cNvPr>
          <p:cNvSpPr/>
          <p:nvPr/>
        </p:nvSpPr>
        <p:spPr>
          <a:xfrm rot="12664010">
            <a:off x="1289816" y="5456441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sp>
        <p:nvSpPr>
          <p:cNvPr id="43" name="Flecha: a la derecha 42">
            <a:extLst>
              <a:ext uri="{FF2B5EF4-FFF2-40B4-BE49-F238E27FC236}">
                <a16:creationId xmlns:a16="http://schemas.microsoft.com/office/drawing/2014/main" id="{9C1564D6-460B-2A26-1B1C-ADCFA0905898}"/>
              </a:ext>
            </a:extLst>
          </p:cNvPr>
          <p:cNvSpPr/>
          <p:nvPr/>
        </p:nvSpPr>
        <p:spPr>
          <a:xfrm rot="19010390">
            <a:off x="7330951" y="2988249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pic>
        <p:nvPicPr>
          <p:cNvPr id="10" name="Imagen 9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1E4AE584-3B81-2A0D-2C0E-BD0E75BB6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6" t="26979" r="3107" b="30859"/>
          <a:stretch/>
        </p:blipFill>
        <p:spPr>
          <a:xfrm>
            <a:off x="4991420" y="5883512"/>
            <a:ext cx="2262516" cy="590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E695B820-8D9E-3172-E4D7-64077E0267DE}"/>
                  </a:ext>
                </a:extLst>
              </p14:cNvPr>
              <p14:cNvContentPartPr/>
              <p14:nvPr/>
            </p14:nvContentPartPr>
            <p14:xfrm>
              <a:off x="6414212" y="6028101"/>
              <a:ext cx="360" cy="301128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E695B820-8D9E-3172-E4D7-64077E0267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9892" y="6023779"/>
                <a:ext cx="9000" cy="309773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053FC012-22FE-E749-D6E7-230774CB13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7E1078E-4F8D-C1E1-24FE-6155E65FFBA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pic>
        <p:nvPicPr>
          <p:cNvPr id="18" name="Imagen 17" descr="Patrón de fondo&#10;&#10;Descripción generada automáticamente">
            <a:extLst>
              <a:ext uri="{FF2B5EF4-FFF2-40B4-BE49-F238E27FC236}">
                <a16:creationId xmlns:a16="http://schemas.microsoft.com/office/drawing/2014/main" id="{1F26BD92-C3A1-3519-1ADA-FE0818D8C0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3" t="3954" r="35745" b="42341"/>
          <a:stretch/>
        </p:blipFill>
        <p:spPr>
          <a:xfrm flipH="1">
            <a:off x="9497495" y="-140673"/>
            <a:ext cx="2829320" cy="18928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92"/>
    </mc:Choice>
    <mc:Fallback xmlns="">
      <p:transition advTm="1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4" grpId="0"/>
      <p:bldP spid="23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7858FCB2-8AEE-244E-AE54-97C712C86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8" y="3379065"/>
            <a:ext cx="180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L" altLang="es-CL" sz="1800" b="1">
                <a:solidFill>
                  <a:schemeClr val="bg1"/>
                </a:solidFill>
                <a:cs typeface="Calibri" panose="020F0502020204030204" pitchFamily="34" charset="0"/>
              </a:rPr>
              <a:t>BIBLIOTECA</a:t>
            </a:r>
            <a:endParaRPr lang="es-CL" altLang="es-CL" sz="1800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F953BD-0221-5749-B175-803A569C5E0B}"/>
              </a:ext>
            </a:extLst>
          </p:cNvPr>
          <p:cNvSpPr/>
          <p:nvPr/>
        </p:nvSpPr>
        <p:spPr>
          <a:xfrm>
            <a:off x="4759961" y="1462464"/>
            <a:ext cx="45719" cy="442436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A6A2BDF-DEC9-DC46-8C8C-AA9A68166225}"/>
              </a:ext>
            </a:extLst>
          </p:cNvPr>
          <p:cNvSpPr/>
          <p:nvPr/>
        </p:nvSpPr>
        <p:spPr>
          <a:xfrm>
            <a:off x="460141" y="1363740"/>
            <a:ext cx="4012986" cy="271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nombre de la lista coincide con el nombre de su asignatura y el código es el código en Canvas.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sugiere revisar la lista de libros, artículos de revista impresos o en línea que aparecen como Lista de lectura de su curso. 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C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personal de Biblioteca ha ingresado estos recursos y preparado las listas de lectura de su curso con la última bibliografía recibida desde su Unidad Académica.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72147DA-CD0E-1A4E-9B1E-670311901A15}"/>
              </a:ext>
            </a:extLst>
          </p:cNvPr>
          <p:cNvPicPr/>
          <p:nvPr/>
        </p:nvPicPr>
        <p:blipFill rotWithShape="1">
          <a:blip r:embed="rId3"/>
          <a:srcRect t="10652" r="32048" b="7995"/>
          <a:stretch/>
        </p:blipFill>
        <p:spPr bwMode="auto">
          <a:xfrm>
            <a:off x="5155861" y="1459052"/>
            <a:ext cx="6447495" cy="452962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E91FED7-97EF-A347-B3EA-3A2069610E6C}"/>
              </a:ext>
            </a:extLst>
          </p:cNvPr>
          <p:cNvSpPr>
            <a:spLocks noChangeArrowheads="1"/>
          </p:cNvSpPr>
          <p:nvPr/>
        </p:nvSpPr>
        <p:spPr>
          <a:xfrm>
            <a:off x="8975395" y="4344888"/>
            <a:ext cx="713118" cy="17472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2E65E13-1833-564D-A86A-68E61A6B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1" y="4083131"/>
            <a:ext cx="4119699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1400" b="1" i="1" dirty="0">
                <a:latin typeface="Arial"/>
                <a:cs typeface="Arial"/>
              </a:rPr>
              <a:t>Para eliminar ejemplares:</a:t>
            </a:r>
            <a:endParaRPr lang="es-ES" dirty="0"/>
          </a:p>
          <a:p>
            <a:endParaRPr lang="es-CL" altLang="es-CL" sz="1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Para esto se debe </a:t>
            </a:r>
            <a:r>
              <a:rPr lang="es-CL" altLang="es-CL" sz="1400" dirty="0">
                <a:latin typeface="Arial"/>
                <a:ea typeface="Calibri" panose="020F0502020204030204" pitchFamily="34" charset="0"/>
                <a:cs typeface="Arial"/>
              </a:rPr>
              <a:t>seleccionar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 los tres puntos que se encuentran</a:t>
            </a:r>
            <a:r>
              <a:rPr lang="es-CL" altLang="es-CL" sz="1400" dirty="0"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junto al ítem que se desea eliminar</a:t>
            </a:r>
            <a:endParaRPr lang="es-CL" altLang="es-CL" sz="1400" b="1" i="1" u="none" strike="noStrike" cap="none" normalizeH="0" baseline="0">
              <a:ln>
                <a:noFill/>
              </a:ln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despliega la siguiente lista y hacer click en “eliminar ítem”: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F9574155-2F5B-5448-B357-4AFD9E7C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932C1B-0519-E74F-BF01-6F79AFCF2986}"/>
              </a:ext>
            </a:extLst>
          </p:cNvPr>
          <p:cNvSpPr txBox="1"/>
          <p:nvPr/>
        </p:nvSpPr>
        <p:spPr>
          <a:xfrm>
            <a:off x="10271933" y="4724686"/>
            <a:ext cx="16182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 sz="1400" dirty="0">
                <a:latin typeface="Arial"/>
                <a:cs typeface="Arial"/>
              </a:rPr>
              <a:t>Eliminar Ítem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B600375A-AF24-E0F8-015E-825360A714A5}"/>
              </a:ext>
            </a:extLst>
          </p:cNvPr>
          <p:cNvSpPr txBox="1">
            <a:spLocks/>
          </p:cNvSpPr>
          <p:nvPr/>
        </p:nvSpPr>
        <p:spPr>
          <a:xfrm>
            <a:off x="543243" y="679334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9B61CEE-D626-3E81-E519-CF9680E6DB89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A6C2F2A3-A893-9F7F-E3AF-81C2DDF9C8B5}"/>
              </a:ext>
            </a:extLst>
          </p:cNvPr>
          <p:cNvSpPr/>
          <p:nvPr/>
        </p:nvSpPr>
        <p:spPr>
          <a:xfrm rot="11576255">
            <a:off x="10025022" y="3127570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50325CBD-6D09-925D-64DE-A539DED8724C}"/>
              </a:ext>
            </a:extLst>
          </p:cNvPr>
          <p:cNvSpPr/>
          <p:nvPr/>
        </p:nvSpPr>
        <p:spPr>
          <a:xfrm rot="12032823">
            <a:off x="9716965" y="4546194"/>
            <a:ext cx="525250" cy="2645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3CA1CF-E87F-7DC8-D37A-D20B1BA01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2773C9-1362-6269-8AE1-00D208346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pic>
        <p:nvPicPr>
          <p:cNvPr id="14" name="Imagen 13" descr="Patrón de fondo&#10;&#10;Descripción generada automáticamente">
            <a:extLst>
              <a:ext uri="{FF2B5EF4-FFF2-40B4-BE49-F238E27FC236}">
                <a16:creationId xmlns:a16="http://schemas.microsoft.com/office/drawing/2014/main" id="{5840CA8D-C4A2-517E-46F0-0D7AE81186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3" t="3954" r="35745" b="42341"/>
          <a:stretch/>
        </p:blipFill>
        <p:spPr>
          <a:xfrm flipH="1">
            <a:off x="9497495" y="-140673"/>
            <a:ext cx="2829320" cy="18928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68"/>
    </mc:Choice>
    <mc:Fallback xmlns="">
      <p:transition advTm="25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/>
      <p:bldP spid="21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CDC3668-F167-7147-BEC0-E6ACD86343E2}"/>
              </a:ext>
            </a:extLst>
          </p:cNvPr>
          <p:cNvSpPr/>
          <p:nvPr/>
        </p:nvSpPr>
        <p:spPr>
          <a:xfrm>
            <a:off x="7022455" y="2244530"/>
            <a:ext cx="46037" cy="360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B37B13-ACDD-F047-BA16-505D8838CCE8}"/>
              </a:ext>
            </a:extLst>
          </p:cNvPr>
          <p:cNvPicPr/>
          <p:nvPr/>
        </p:nvPicPr>
        <p:blipFill rotWithShape="1">
          <a:blip r:embed="rId3"/>
          <a:srcRect t="9124" r="30884" b="7292"/>
          <a:stretch/>
        </p:blipFill>
        <p:spPr bwMode="auto">
          <a:xfrm>
            <a:off x="832542" y="2286079"/>
            <a:ext cx="5277964" cy="351967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CB8107A-94A5-254F-AFC4-63C592268166}"/>
              </a:ext>
            </a:extLst>
          </p:cNvPr>
          <p:cNvSpPr>
            <a:spLocks noChangeArrowheads="1"/>
          </p:cNvSpPr>
          <p:nvPr/>
        </p:nvSpPr>
        <p:spPr>
          <a:xfrm>
            <a:off x="4514958" y="3323588"/>
            <a:ext cx="223354" cy="1143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F7BFAB90-E596-0C4C-BC3A-0AD22AC7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78" y="1725266"/>
            <a:ext cx="578364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alt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Añadir ejemplar:  Seleccione los tres puntos que se encuentran junto a la sección “Bibliografía Básica”.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57A9979-CD65-514B-9990-2BC8A37E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0087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EA274B0-5127-A447-8D44-7B62BC6C9041}"/>
              </a:ext>
            </a:extLst>
          </p:cNvPr>
          <p:cNvPicPr/>
          <p:nvPr/>
        </p:nvPicPr>
        <p:blipFill rotWithShape="1">
          <a:blip r:embed="rId4"/>
          <a:srcRect l="36010" t="36564" r="49642" b="33940"/>
          <a:stretch/>
        </p:blipFill>
        <p:spPr bwMode="auto">
          <a:xfrm>
            <a:off x="7947072" y="2284905"/>
            <a:ext cx="2535568" cy="2919179"/>
          </a:xfrm>
          <a:prstGeom prst="rect">
            <a:avLst/>
          </a:prstGeom>
          <a:ln w="3175">
            <a:solidFill>
              <a:sysClr val="windowText" lastClr="000000"/>
            </a:solidFill>
          </a:ln>
          <a:effectLst>
            <a:outerShdw blurRad="50800" dist="50800" dir="5400000" algn="ctr" rotWithShape="0">
              <a:srgbClr val="000000">
                <a:alpha val="78000"/>
              </a:srgbClr>
            </a:outerShdw>
          </a:effectLst>
        </p:spPr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id="{0E77BEF3-C298-EC42-B79B-4A578B4C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596" y="1725771"/>
            <a:ext cx="28825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alt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despliega la siguiente lista.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4AF542A-29B7-FE48-A07D-04B87514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9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350328C-3449-694F-8584-BCACDD7C9170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>
          <a:xfrm>
            <a:off x="8215069" y="2510527"/>
            <a:ext cx="1350226" cy="24145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5D44F41-3D15-B8C8-6BD7-5FAAB266BB6C}"/>
              </a:ext>
            </a:extLst>
          </p:cNvPr>
          <p:cNvSpPr txBox="1">
            <a:spLocks/>
          </p:cNvSpPr>
          <p:nvPr/>
        </p:nvSpPr>
        <p:spPr>
          <a:xfrm>
            <a:off x="543243" y="685881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601ECA1-59FD-3303-4BEC-A75C32E3BDDE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6A1F9E43-F2EA-5FE4-39B8-1E7E711922CB}"/>
              </a:ext>
            </a:extLst>
          </p:cNvPr>
          <p:cNvSpPr/>
          <p:nvPr/>
        </p:nvSpPr>
        <p:spPr>
          <a:xfrm rot="12546821">
            <a:off x="4745127" y="3525713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9467C483-BAA6-1991-1D42-55D6CE5D9BDA}"/>
              </a:ext>
            </a:extLst>
          </p:cNvPr>
          <p:cNvSpPr/>
          <p:nvPr/>
        </p:nvSpPr>
        <p:spPr>
          <a:xfrm rot="12546821">
            <a:off x="9577046" y="2765759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pic>
        <p:nvPicPr>
          <p:cNvPr id="9" name="Imagen 8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A36ABA45-AE50-8847-AD4D-E0E7E48411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6" t="26979" r="3107" b="30859"/>
          <a:stretch/>
        </p:blipFill>
        <p:spPr>
          <a:xfrm>
            <a:off x="4991420" y="5883512"/>
            <a:ext cx="2262516" cy="590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489C91E6-E5BC-56EB-87DD-DC0DB1502D93}"/>
                  </a:ext>
                </a:extLst>
              </p14:cNvPr>
              <p14:cNvContentPartPr/>
              <p14:nvPr/>
            </p14:nvContentPartPr>
            <p14:xfrm>
              <a:off x="6400371" y="6021034"/>
              <a:ext cx="360" cy="301128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489C91E6-E5BC-56EB-87DD-DC0DB1502D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6051" y="6016712"/>
                <a:ext cx="9000" cy="309773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FB4A30F7-9A70-E739-BF51-A30060B711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F79D06-58DF-FF4B-F158-FF926EE81A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pic>
        <p:nvPicPr>
          <p:cNvPr id="21" name="Imagen 20" descr="Patrón de fondo&#10;&#10;Descripción generada automáticamente">
            <a:extLst>
              <a:ext uri="{FF2B5EF4-FFF2-40B4-BE49-F238E27FC236}">
                <a16:creationId xmlns:a16="http://schemas.microsoft.com/office/drawing/2014/main" id="{0DCF07F3-7920-0E18-991D-574518518F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3" t="3954" r="35745" b="42341"/>
          <a:stretch/>
        </p:blipFill>
        <p:spPr>
          <a:xfrm flipH="1">
            <a:off x="9497495" y="-140673"/>
            <a:ext cx="2829320" cy="18928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6530F08-0074-0D97-2E18-CA7BC985E2EB}"/>
              </a:ext>
            </a:extLst>
          </p:cNvPr>
          <p:cNvSpPr txBox="1"/>
          <p:nvPr/>
        </p:nvSpPr>
        <p:spPr>
          <a:xfrm>
            <a:off x="733531" y="144087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1400" b="1" i="1" dirty="0">
                <a:latin typeface="Arial"/>
                <a:cs typeface="Arial"/>
              </a:rPr>
              <a:t>Para agregar ejemplares:</a:t>
            </a:r>
            <a:r>
              <a:rPr lang="es-ES" sz="1400" dirty="0">
                <a:latin typeface="Arial"/>
                <a:cs typeface="Arial"/>
              </a:rPr>
              <a:t>​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837"/>
    </mc:Choice>
    <mc:Fallback xmlns="">
      <p:transition advTm="22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4" grpId="0"/>
      <p:bldP spid="24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CDC3668-F167-7147-BEC0-E6ACD86343E2}"/>
              </a:ext>
            </a:extLst>
          </p:cNvPr>
          <p:cNvSpPr/>
          <p:nvPr/>
        </p:nvSpPr>
        <p:spPr>
          <a:xfrm>
            <a:off x="6049963" y="1862138"/>
            <a:ext cx="46037" cy="360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57A9979-CD65-514B-9990-2BC8A37E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0087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4AF542A-29B7-FE48-A07D-04B87514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BF519AD-8EAF-3C4D-8DC7-E82286FBF3FB}"/>
              </a:ext>
            </a:extLst>
          </p:cNvPr>
          <p:cNvPicPr/>
          <p:nvPr/>
        </p:nvPicPr>
        <p:blipFill rotWithShape="1">
          <a:blip r:embed="rId3"/>
          <a:srcRect t="10052" r="32411" b="5554"/>
          <a:stretch/>
        </p:blipFill>
        <p:spPr bwMode="auto">
          <a:xfrm>
            <a:off x="565310" y="1968499"/>
            <a:ext cx="5147626" cy="3551765"/>
          </a:xfrm>
          <a:prstGeom prst="rect">
            <a:avLst/>
          </a:prstGeom>
          <a:ln w="3175">
            <a:solidFill>
              <a:sysClr val="windowText" lastClr="000000"/>
            </a:solidFill>
          </a:ln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89F6B984-70CC-684A-B159-CB19063E0FD0}"/>
              </a:ext>
            </a:extLst>
          </p:cNvPr>
          <p:cNvSpPr>
            <a:spLocks/>
          </p:cNvSpPr>
          <p:nvPr/>
        </p:nvSpPr>
        <p:spPr>
          <a:xfrm>
            <a:off x="4545171" y="2649523"/>
            <a:ext cx="1050767" cy="15621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7" name="Cuadro de texto 102">
            <a:extLst>
              <a:ext uri="{FF2B5EF4-FFF2-40B4-BE49-F238E27FC236}">
                <a16:creationId xmlns:a16="http://schemas.microsoft.com/office/drawing/2014/main" id="{B7B728ED-63C4-1744-A1C1-AB0A540842AE}"/>
              </a:ext>
            </a:extLst>
          </p:cNvPr>
          <p:cNvSpPr txBox="1">
            <a:spLocks/>
          </p:cNvSpPr>
          <p:nvPr/>
        </p:nvSpPr>
        <p:spPr>
          <a:xfrm>
            <a:off x="663580" y="1483948"/>
            <a:ext cx="1602868" cy="283257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Seleccionar todo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00FE818-6A51-B64A-9A25-B728758A98DB}"/>
              </a:ext>
            </a:extLst>
          </p:cNvPr>
          <p:cNvSpPr>
            <a:spLocks/>
          </p:cNvSpPr>
          <p:nvPr/>
        </p:nvSpPr>
        <p:spPr>
          <a:xfrm>
            <a:off x="4545171" y="2916525"/>
            <a:ext cx="1050767" cy="15621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29" name="Cuadro de texto 62">
            <a:extLst>
              <a:ext uri="{FF2B5EF4-FFF2-40B4-BE49-F238E27FC236}">
                <a16:creationId xmlns:a16="http://schemas.microsoft.com/office/drawing/2014/main" id="{BA09D360-5CEA-354B-ABD2-E05B400413A2}"/>
              </a:ext>
            </a:extLst>
          </p:cNvPr>
          <p:cNvSpPr txBox="1">
            <a:spLocks/>
          </p:cNvSpPr>
          <p:nvPr/>
        </p:nvSpPr>
        <p:spPr>
          <a:xfrm>
            <a:off x="4515313" y="3414297"/>
            <a:ext cx="1470662" cy="1973269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caja de búsqueda escriba el título del libro o artículo de revista que quiere incluir en la bibliografía.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4E0E9A-78B3-5B49-959B-D81021260131}"/>
              </a:ext>
            </a:extLst>
          </p:cNvPr>
          <p:cNvSpPr/>
          <p:nvPr/>
        </p:nvSpPr>
        <p:spPr>
          <a:xfrm>
            <a:off x="6433027" y="135167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añadir un recurso físico, en cuyo caso le indicará la</a:t>
            </a:r>
            <a:b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disponibilidad de ejemplares que hay en la Biblioteca.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E1A5E18-7214-1148-AC3C-FFF950DB96DE}"/>
              </a:ext>
            </a:extLst>
          </p:cNvPr>
          <p:cNvSpPr>
            <a:spLocks/>
          </p:cNvSpPr>
          <p:nvPr/>
        </p:nvSpPr>
        <p:spPr>
          <a:xfrm>
            <a:off x="10527110" y="9326848"/>
            <a:ext cx="800100" cy="42037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3EDF0F4F-ED16-5B4F-819E-5535185D00F5}"/>
              </a:ext>
            </a:extLst>
          </p:cNvPr>
          <p:cNvCxnSpPr>
            <a:cxnSpLocks/>
          </p:cNvCxnSpPr>
          <p:nvPr/>
        </p:nvCxnSpPr>
        <p:spPr>
          <a:xfrm>
            <a:off x="10040065" y="9199213"/>
            <a:ext cx="443865" cy="12890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15668F54-599C-7442-82DB-BB7AE873D29D}"/>
              </a:ext>
            </a:extLst>
          </p:cNvPr>
          <p:cNvCxnSpPr>
            <a:cxnSpLocks/>
          </p:cNvCxnSpPr>
          <p:nvPr/>
        </p:nvCxnSpPr>
        <p:spPr>
          <a:xfrm flipH="1">
            <a:off x="11224340" y="9608788"/>
            <a:ext cx="528955" cy="7175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Rectangle 8">
            <a:extLst>
              <a:ext uri="{FF2B5EF4-FFF2-40B4-BE49-F238E27FC236}">
                <a16:creationId xmlns:a16="http://schemas.microsoft.com/office/drawing/2014/main" id="{DB9640FF-AFD0-2049-BFF8-17B3A92D2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90" y="283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3FC2F1A7-BE57-0246-99FE-681C4DB425F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r="33048" b="3735"/>
          <a:stretch/>
        </p:blipFill>
        <p:spPr bwMode="auto">
          <a:xfrm>
            <a:off x="6458744" y="1958270"/>
            <a:ext cx="5245258" cy="37740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6F4AC59F-AB9C-F142-B077-3CDF68703F42}"/>
              </a:ext>
            </a:extLst>
          </p:cNvPr>
          <p:cNvSpPr>
            <a:spLocks/>
          </p:cNvSpPr>
          <p:nvPr/>
        </p:nvSpPr>
        <p:spPr>
          <a:xfrm>
            <a:off x="10562579" y="4577390"/>
            <a:ext cx="1079339" cy="49235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7" name="Cuadro de texto 95">
            <a:extLst>
              <a:ext uri="{FF2B5EF4-FFF2-40B4-BE49-F238E27FC236}">
                <a16:creationId xmlns:a16="http://schemas.microsoft.com/office/drawing/2014/main" id="{A0CB7E44-E9A2-F143-82AB-3B7067532664}"/>
              </a:ext>
            </a:extLst>
          </p:cNvPr>
          <p:cNvSpPr txBox="1">
            <a:spLocks/>
          </p:cNvSpPr>
          <p:nvPr/>
        </p:nvSpPr>
        <p:spPr>
          <a:xfrm>
            <a:off x="8645873" y="5151882"/>
            <a:ext cx="1162165" cy="252412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Presione añadir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5F0EC01-36BC-CA37-FA48-72FA1CB70FCE}"/>
              </a:ext>
            </a:extLst>
          </p:cNvPr>
          <p:cNvSpPr txBox="1">
            <a:spLocks/>
          </p:cNvSpPr>
          <p:nvPr/>
        </p:nvSpPr>
        <p:spPr>
          <a:xfrm>
            <a:off x="543243" y="679334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7DC34DB-E03B-2972-B1D4-31EF41031973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7190A263-808A-A6D1-1395-B8C4543D8BB8}"/>
              </a:ext>
            </a:extLst>
          </p:cNvPr>
          <p:cNvSpPr/>
          <p:nvPr/>
        </p:nvSpPr>
        <p:spPr>
          <a:xfrm rot="19886568">
            <a:off x="9858311" y="5033440"/>
            <a:ext cx="633254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5A8E402E-1A05-4D98-C42F-4616DEC4C0CA}"/>
              </a:ext>
            </a:extLst>
          </p:cNvPr>
          <p:cNvSpPr/>
          <p:nvPr/>
        </p:nvSpPr>
        <p:spPr>
          <a:xfrm rot="13221662">
            <a:off x="5521572" y="3143409"/>
            <a:ext cx="362091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623686D1-48D7-20A4-A949-B57FA2A1FCE1}"/>
              </a:ext>
            </a:extLst>
          </p:cNvPr>
          <p:cNvSpPr/>
          <p:nvPr/>
        </p:nvSpPr>
        <p:spPr>
          <a:xfrm rot="1493033">
            <a:off x="2313597" y="2029252"/>
            <a:ext cx="2130226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pic>
        <p:nvPicPr>
          <p:cNvPr id="9" name="Imagen 8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EE73E1D0-59DB-35FE-6C08-68918DFA2C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96" t="26979" r="3107" b="30859"/>
          <a:stretch/>
        </p:blipFill>
        <p:spPr>
          <a:xfrm>
            <a:off x="4991420" y="5883512"/>
            <a:ext cx="2262516" cy="590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070248F2-E8EF-2458-2EAF-CA0AEAD2C634}"/>
                  </a:ext>
                </a:extLst>
              </p14:cNvPr>
              <p14:cNvContentPartPr/>
              <p14:nvPr/>
            </p14:nvContentPartPr>
            <p14:xfrm>
              <a:off x="6404976" y="6028101"/>
              <a:ext cx="360" cy="301128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070248F2-E8EF-2458-2EAF-CA0AEAD2C6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0656" y="6023779"/>
                <a:ext cx="9000" cy="30977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FFA32586-1D42-0785-9DD3-FBBCA09D15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FF2BE89-F862-DE67-71CB-EF585464C7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pic>
        <p:nvPicPr>
          <p:cNvPr id="16" name="Imagen 15" descr="Patrón de fondo&#10;&#10;Descripción generada automáticamente">
            <a:extLst>
              <a:ext uri="{FF2B5EF4-FFF2-40B4-BE49-F238E27FC236}">
                <a16:creationId xmlns:a16="http://schemas.microsoft.com/office/drawing/2014/main" id="{B01F7388-F5EC-984A-873C-364731BC432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3" t="3954" r="35745" b="42341"/>
          <a:stretch/>
        </p:blipFill>
        <p:spPr>
          <a:xfrm flipH="1">
            <a:off x="9497495" y="-140673"/>
            <a:ext cx="2829320" cy="1892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3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187"/>
    </mc:Choice>
    <mc:Fallback xmlns="">
      <p:transition advTm="29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6" grpId="0"/>
      <p:bldP spid="44" grpId="0" animBg="1"/>
      <p:bldP spid="47" grpId="0" animBg="1"/>
      <p:bldP spid="24" grpId="0" animBg="1"/>
      <p:bldP spid="3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CDC3668-F167-7147-BEC0-E6ACD86343E2}"/>
              </a:ext>
            </a:extLst>
          </p:cNvPr>
          <p:cNvSpPr/>
          <p:nvPr/>
        </p:nvSpPr>
        <p:spPr>
          <a:xfrm>
            <a:off x="6076839" y="1735097"/>
            <a:ext cx="46037" cy="42765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57A9979-CD65-514B-9990-2BC8A37E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0087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4AF542A-29B7-FE48-A07D-04B87514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65AFCB-B40D-4F47-B470-1EFFEA82F264}"/>
              </a:ext>
            </a:extLst>
          </p:cNvPr>
          <p:cNvSpPr/>
          <p:nvPr/>
        </p:nvSpPr>
        <p:spPr>
          <a:xfrm>
            <a:off x="543243" y="1669581"/>
            <a:ext cx="5388187" cy="3061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i="1" dirty="0">
                <a:latin typeface="Arial"/>
                <a:ea typeface="Calibri" panose="020F0502020204030204" pitchFamily="34" charset="0"/>
                <a:cs typeface="Arial"/>
              </a:rPr>
              <a:t>Para añadir recursos electrónicos suscritos en Biblioteca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14FA7E9-4E4B-4246-909E-2E14DC1C3A5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448" r="32388" b="4199"/>
          <a:stretch/>
        </p:blipFill>
        <p:spPr bwMode="auto">
          <a:xfrm>
            <a:off x="669262" y="3000882"/>
            <a:ext cx="4338355" cy="30107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9CD806D-1905-6F49-AEA7-0D43441461EF}"/>
              </a:ext>
            </a:extLst>
          </p:cNvPr>
          <p:cNvSpPr>
            <a:spLocks/>
          </p:cNvSpPr>
          <p:nvPr/>
        </p:nvSpPr>
        <p:spPr>
          <a:xfrm>
            <a:off x="4037577" y="4635422"/>
            <a:ext cx="907385" cy="57281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8573" sx="1000" sy="1000" algn="ctr" rotWithShape="0">
              <a:srgbClr val="000000"/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17" name="Cuadro de texto 97">
            <a:extLst>
              <a:ext uri="{FF2B5EF4-FFF2-40B4-BE49-F238E27FC236}">
                <a16:creationId xmlns:a16="http://schemas.microsoft.com/office/drawing/2014/main" id="{66FD2803-CBC2-0647-B3F0-295D6A7EE10F}"/>
              </a:ext>
            </a:extLst>
          </p:cNvPr>
          <p:cNvSpPr txBox="1">
            <a:spLocks/>
          </p:cNvSpPr>
          <p:nvPr/>
        </p:nvSpPr>
        <p:spPr>
          <a:xfrm>
            <a:off x="2190541" y="4968749"/>
            <a:ext cx="1343393" cy="830252"/>
          </a:xfrm>
          <a:prstGeom prst="rect">
            <a:avLst/>
          </a:prstGeom>
          <a:solidFill>
            <a:sysClr val="window" lastClr="FFFFFF"/>
          </a:solidFill>
          <a:ln w="22225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Disponible en formato 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lectrónico.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1BF1CB-6C0D-4947-BD17-6FF549208D4D}"/>
              </a:ext>
            </a:extLst>
          </p:cNvPr>
          <p:cNvSpPr txBox="1"/>
          <p:nvPr/>
        </p:nvSpPr>
        <p:spPr>
          <a:xfrm>
            <a:off x="6545038" y="1940865"/>
            <a:ext cx="4454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Proceder de la misma manera anterior añadiendo el libro hacia la sección donde lo desea.</a:t>
            </a:r>
          </a:p>
          <a:p>
            <a:endParaRPr lang="es-CL" sz="12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78DBB7A-F80D-114D-A9F4-455580755CC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 r="29920" b="11328"/>
          <a:stretch/>
        </p:blipFill>
        <p:spPr bwMode="auto">
          <a:xfrm>
            <a:off x="6646706" y="2647508"/>
            <a:ext cx="4835806" cy="279489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9AF1B7-B8EA-C04D-ABD1-479EB0FB9D8A}"/>
              </a:ext>
            </a:extLst>
          </p:cNvPr>
          <p:cNvSpPr>
            <a:spLocks/>
          </p:cNvSpPr>
          <p:nvPr/>
        </p:nvSpPr>
        <p:spPr>
          <a:xfrm>
            <a:off x="7688600" y="4394508"/>
            <a:ext cx="2514121" cy="48513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7B20083-DDD6-9943-93EA-81644FE24861}"/>
              </a:ext>
            </a:extLst>
          </p:cNvPr>
          <p:cNvSpPr/>
          <p:nvPr/>
        </p:nvSpPr>
        <p:spPr>
          <a:xfrm>
            <a:off x="75414" y="1996391"/>
            <a:ext cx="6047462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recurso de información que busca podría ser un recurso en línea tal como un artículo de revista que se encuentre en nuestras bases de datos suscritas, revista o libros electrónicos.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FF716EA-59A8-A94F-86F3-59E79A32235D}"/>
              </a:ext>
            </a:extLst>
          </p:cNvPr>
          <p:cNvSpPr txBox="1"/>
          <p:nvPr/>
        </p:nvSpPr>
        <p:spPr>
          <a:xfrm>
            <a:off x="10202721" y="3944297"/>
            <a:ext cx="1803621" cy="122815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Click en enlace “Ver en línea” para acceder al recurso, </a:t>
            </a:r>
          </a:p>
          <a:p>
            <a:pPr>
              <a:lnSpc>
                <a:spcPct val="107000"/>
              </a:lnSpc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previa autenticación.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8649762-B5A6-149C-BA9D-C35E78D813DB}"/>
              </a:ext>
            </a:extLst>
          </p:cNvPr>
          <p:cNvSpPr txBox="1">
            <a:spLocks/>
          </p:cNvSpPr>
          <p:nvPr/>
        </p:nvSpPr>
        <p:spPr>
          <a:xfrm>
            <a:off x="543243" y="679334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B664DEF-56C5-BF63-8BCF-E63634C20113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sp>
        <p:nvSpPr>
          <p:cNvPr id="9" name="Flecha: a la derecha 29">
            <a:extLst>
              <a:ext uri="{FF2B5EF4-FFF2-40B4-BE49-F238E27FC236}">
                <a16:creationId xmlns:a16="http://schemas.microsoft.com/office/drawing/2014/main" id="{1B638598-421E-B587-BBD4-D53C241679C1}"/>
              </a:ext>
            </a:extLst>
          </p:cNvPr>
          <p:cNvSpPr/>
          <p:nvPr/>
        </p:nvSpPr>
        <p:spPr>
          <a:xfrm rot="20123914">
            <a:off x="3560406" y="5086170"/>
            <a:ext cx="406940" cy="215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sp>
        <p:nvSpPr>
          <p:cNvPr id="11" name="Flecha: a la derecha 29">
            <a:extLst>
              <a:ext uri="{FF2B5EF4-FFF2-40B4-BE49-F238E27FC236}">
                <a16:creationId xmlns:a16="http://schemas.microsoft.com/office/drawing/2014/main" id="{0C2D322A-F5EF-121F-C0A1-1E72BC1ED6F7}"/>
              </a:ext>
            </a:extLst>
          </p:cNvPr>
          <p:cNvSpPr/>
          <p:nvPr/>
        </p:nvSpPr>
        <p:spPr>
          <a:xfrm rot="11605866">
            <a:off x="8613708" y="4810797"/>
            <a:ext cx="1091265" cy="23817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     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0E61741-5554-15A3-D8B7-659A837770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CD52881-B7BD-956E-5F3D-116D1BEB8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pic>
        <p:nvPicPr>
          <p:cNvPr id="31" name="Imagen 30" descr="Patrón de fondo&#10;&#10;Descripción generada automáticamente">
            <a:extLst>
              <a:ext uri="{FF2B5EF4-FFF2-40B4-BE49-F238E27FC236}">
                <a16:creationId xmlns:a16="http://schemas.microsoft.com/office/drawing/2014/main" id="{EA040D44-0740-63B5-7924-67E2770506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53" t="3954" r="35745" b="42341"/>
          <a:stretch/>
        </p:blipFill>
        <p:spPr>
          <a:xfrm flipH="1">
            <a:off x="9497495" y="-140673"/>
            <a:ext cx="2829320" cy="1892853"/>
          </a:xfrm>
          <a:prstGeom prst="rect">
            <a:avLst/>
          </a:prstGeom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446ADA1C-E75E-E189-2E86-53008AD916C6}"/>
              </a:ext>
            </a:extLst>
          </p:cNvPr>
          <p:cNvSpPr txBox="1"/>
          <p:nvPr/>
        </p:nvSpPr>
        <p:spPr>
          <a:xfrm>
            <a:off x="6665189" y="5650508"/>
            <a:ext cx="4857549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s-C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el caso de añadir un e-book, el recurso quedará en estado "en preparación". Para éste quede disponible, por favor contactar a biblioteca en "referencia@uandes.cl".</a:t>
            </a:r>
            <a:endParaRPr lang="es-C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6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713"/>
    </mc:Choice>
    <mc:Fallback xmlns="">
      <p:transition advTm="29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7" grpId="0" animBg="1"/>
      <p:bldP spid="6" grpId="0"/>
      <p:bldP spid="21" grpId="0" animBg="1"/>
      <p:bldP spid="4" grpId="0"/>
      <p:bldP spid="24" grpId="0" animBg="1"/>
      <p:bldP spid="9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57A9979-CD65-514B-9990-2BC8A37E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0087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4AF542A-29B7-FE48-A07D-04B87514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65AFCB-B40D-4F47-B470-1EFFEA82F264}"/>
              </a:ext>
            </a:extLst>
          </p:cNvPr>
          <p:cNvSpPr/>
          <p:nvPr/>
        </p:nvSpPr>
        <p:spPr>
          <a:xfrm>
            <a:off x="543243" y="1713810"/>
            <a:ext cx="4401720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Contacto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8649762-B5A6-149C-BA9D-C35E78D813DB}"/>
              </a:ext>
            </a:extLst>
          </p:cNvPr>
          <p:cNvSpPr txBox="1">
            <a:spLocks/>
          </p:cNvSpPr>
          <p:nvPr/>
        </p:nvSpPr>
        <p:spPr>
          <a:xfrm>
            <a:off x="543243" y="679334"/>
            <a:ext cx="9912351" cy="404833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bibliografías desde </a:t>
            </a:r>
            <a:r>
              <a:rPr lang="es-C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</a:t>
            </a:r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B664DEF-56C5-BF63-8BCF-E63634C20113}"/>
              </a:ext>
            </a:extLst>
          </p:cNvPr>
          <p:cNvSpPr/>
          <p:nvPr/>
        </p:nvSpPr>
        <p:spPr>
          <a:xfrm flipH="1">
            <a:off x="440691" y="75533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0E61741-5554-15A3-D8B7-659A83777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86"/>
          <a:stretch/>
        </p:blipFill>
        <p:spPr>
          <a:xfrm rot="5400000">
            <a:off x="3238168" y="3292624"/>
            <a:ext cx="364731" cy="6858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CD52881-B7BD-956E-5F3D-116D1BEB8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86"/>
          <a:stretch/>
        </p:blipFill>
        <p:spPr>
          <a:xfrm rot="5400000">
            <a:off x="9496224" y="3291561"/>
            <a:ext cx="364731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546A52C-0C26-1D3F-7594-7756686BE49B}"/>
              </a:ext>
            </a:extLst>
          </p:cNvPr>
          <p:cNvSpPr txBox="1"/>
          <p:nvPr/>
        </p:nvSpPr>
        <p:spPr>
          <a:xfrm>
            <a:off x="543243" y="2316291"/>
            <a:ext cx="6286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no encontrar algún recurso en nuestro catálogo, pueden completar el siguiente formulario para solicitar su compra:</a:t>
            </a:r>
            <a:r>
              <a:rPr lang="es-ES" sz="14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Dirección URL original: https://forms.office.com/r/DpzNGS0DgQ. Haga clic o pulse si confía en este vínculo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 ágil</a:t>
            </a:r>
            <a:r>
              <a:rPr lang="es-ES" sz="1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s-ES" sz="1400" b="0" i="0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b="0" i="0" dirty="0">
              <a:solidFill>
                <a:srgbClr val="42424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caso de dudas, información adicional y asesoría en sus bibliografías, los invitamos a escribir al correo de Referencia:</a:t>
            </a:r>
            <a:r>
              <a:rPr lang="es-ES" sz="1400" b="0" i="1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referencia@uandes.cl</a:t>
            </a:r>
            <a:endParaRPr lang="es-ES" sz="1400" b="1" i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E62B47DA-8FCC-18BC-F525-8F23258C49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96" t="26979" r="3107" b="30859"/>
          <a:stretch/>
        </p:blipFill>
        <p:spPr>
          <a:xfrm>
            <a:off x="4991420" y="5883512"/>
            <a:ext cx="2262516" cy="590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7072F562-7CA2-D4BB-0620-025E5EEDE658}"/>
                  </a:ext>
                </a:extLst>
              </p14:cNvPr>
              <p14:cNvContentPartPr/>
              <p14:nvPr/>
            </p14:nvContentPartPr>
            <p14:xfrm>
              <a:off x="6404976" y="6028101"/>
              <a:ext cx="360" cy="301128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7072F562-7CA2-D4BB-0620-025E5EEDE6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0656" y="6023779"/>
                <a:ext cx="9000" cy="309773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agen 11" descr="Patrón de fondo&#10;&#10;Descripción generada automáticamente">
            <a:extLst>
              <a:ext uri="{FF2B5EF4-FFF2-40B4-BE49-F238E27FC236}">
                <a16:creationId xmlns:a16="http://schemas.microsoft.com/office/drawing/2014/main" id="{7E177D63-453A-B5B0-15D3-DBA56B9A18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3" t="3954" r="35745" b="42341"/>
          <a:stretch/>
        </p:blipFill>
        <p:spPr>
          <a:xfrm flipH="1">
            <a:off x="9914920" y="-57805"/>
            <a:ext cx="2430086" cy="1625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5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46"/>
    </mc:Choice>
    <mc:Fallback xmlns="">
      <p:transition advTm="8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F9B0435A-E826-FF40-6BA1-5C6097E50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6" t="26979" r="3107" b="30859"/>
          <a:stretch/>
        </p:blipFill>
        <p:spPr>
          <a:xfrm>
            <a:off x="3429060" y="3538312"/>
            <a:ext cx="3639028" cy="94944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DA8FCDC-FF42-A7BA-7160-0FB762046B84}"/>
              </a:ext>
            </a:extLst>
          </p:cNvPr>
          <p:cNvCxnSpPr>
            <a:cxnSpLocks/>
          </p:cNvCxnSpPr>
          <p:nvPr/>
        </p:nvCxnSpPr>
        <p:spPr>
          <a:xfrm>
            <a:off x="5696901" y="3834564"/>
            <a:ext cx="1" cy="449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6">
            <a:extLst>
              <a:ext uri="{FF2B5EF4-FFF2-40B4-BE49-F238E27FC236}">
                <a16:creationId xmlns:a16="http://schemas.microsoft.com/office/drawing/2014/main" id="{67F8F564-765C-4B70-9B9F-97E6695F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27" y="2528549"/>
            <a:ext cx="9807893" cy="4969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Esperamos que esta herramienta apoye su proceso educativo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5AF0E9D-6370-339D-DDC8-9B2A234066BC}"/>
              </a:ext>
            </a:extLst>
          </p:cNvPr>
          <p:cNvSpPr/>
          <p:nvPr/>
        </p:nvSpPr>
        <p:spPr>
          <a:xfrm flipH="1">
            <a:off x="1679916" y="2660163"/>
            <a:ext cx="45719" cy="3194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solidFill>
                <a:srgbClr val="C00000"/>
              </a:solidFill>
            </a:endParaRPr>
          </a:p>
        </p:txBody>
      </p:sp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2459E68B-FDB3-EDF8-1F37-0293DE6C1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8925" y="-292104"/>
            <a:ext cx="5047227" cy="3524588"/>
          </a:xfrm>
          <a:prstGeom prst="rect">
            <a:avLst/>
          </a:prstGeom>
        </p:spPr>
      </p:pic>
      <p:sp>
        <p:nvSpPr>
          <p:cNvPr id="7" name="Triángulo rectángulo 6">
            <a:extLst>
              <a:ext uri="{FF2B5EF4-FFF2-40B4-BE49-F238E27FC236}">
                <a16:creationId xmlns:a16="http://schemas.microsoft.com/office/drawing/2014/main" id="{4DF0AF9E-8A3A-D98E-9F3B-6E3B86F8F8AE}"/>
              </a:ext>
            </a:extLst>
          </p:cNvPr>
          <p:cNvSpPr/>
          <p:nvPr/>
        </p:nvSpPr>
        <p:spPr>
          <a:xfrm flipH="1">
            <a:off x="5948153" y="1756523"/>
            <a:ext cx="6620670" cy="5471258"/>
          </a:xfrm>
          <a:prstGeom prst="rtTriangle">
            <a:avLst/>
          </a:prstGeom>
          <a:solidFill>
            <a:schemeClr val="tx1">
              <a:lumMod val="75000"/>
              <a:lumOff val="2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8" name="Imagen 22">
            <a:extLst>
              <a:ext uri="{FF2B5EF4-FFF2-40B4-BE49-F238E27FC236}">
                <a16:creationId xmlns:a16="http://schemas.microsoft.com/office/drawing/2014/main" id="{1A31972A-0C5A-B639-432F-B6F24CC7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76" y="1943276"/>
            <a:ext cx="6151847" cy="50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1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28"/>
    </mc:Choice>
    <mc:Fallback xmlns="">
      <p:transition advTm="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|2.1|1.5|1.7|1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1.1|2.5|0.8|2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9|2.2|1.7|2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5.5|1|1.2|1.3|2.5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2.2|1.1|1.1|5.6|2.6|2.2|1.5|3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5.4|1.3|1.2|1.8|1.7|0.7|4.8|2.3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10684</TotalTime>
  <Words>471</Words>
  <Application>Microsoft Macintosh PowerPoint</Application>
  <PresentationFormat>Panorámica</PresentationFormat>
  <Paragraphs>61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  <vt:variant>
        <vt:lpstr>Presentaciones personalizadas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Antonio Casas Lisboa</dc:creator>
  <cp:lastModifiedBy>Felipe Antonio Casas Lisboa</cp:lastModifiedBy>
  <cp:revision>276</cp:revision>
  <dcterms:created xsi:type="dcterms:W3CDTF">2019-06-06T14:08:11Z</dcterms:created>
  <dcterms:modified xsi:type="dcterms:W3CDTF">2023-07-26T17:14:56Z</dcterms:modified>
</cp:coreProperties>
</file>